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57" r:id="rId4"/>
    <p:sldId id="258" r:id="rId5"/>
    <p:sldId id="279" r:id="rId6"/>
    <p:sldId id="269" r:id="rId7"/>
    <p:sldId id="259" r:id="rId8"/>
    <p:sldId id="260" r:id="rId9"/>
    <p:sldId id="261" r:id="rId10"/>
    <p:sldId id="264" r:id="rId11"/>
    <p:sldId id="265" r:id="rId12"/>
    <p:sldId id="266" r:id="rId13"/>
    <p:sldId id="267" r:id="rId14"/>
    <p:sldId id="268" r:id="rId15"/>
    <p:sldId id="262" r:id="rId16"/>
    <p:sldId id="263" r:id="rId17"/>
    <p:sldId id="273" r:id="rId18"/>
    <p:sldId id="274" r:id="rId19"/>
    <p:sldId id="275" r:id="rId20"/>
    <p:sldId id="276" r:id="rId21"/>
    <p:sldId id="280" r:id="rId22"/>
    <p:sldId id="281" r:id="rId23"/>
    <p:sldId id="288" r:id="rId24"/>
    <p:sldId id="287" r:id="rId25"/>
    <p:sldId id="286" r:id="rId26"/>
    <p:sldId id="289" r:id="rId27"/>
    <p:sldId id="271" r:id="rId28"/>
    <p:sldId id="272" r:id="rId29"/>
    <p:sldId id="277" r:id="rId30"/>
    <p:sldId id="278" r:id="rId31"/>
    <p:sldId id="282" r:id="rId32"/>
    <p:sldId id="283" r:id="rId33"/>
    <p:sldId id="284" r:id="rId34"/>
    <p:sldId id="290" r:id="rId35"/>
    <p:sldId id="285"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pPr/>
              <a:t>4/22/2016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pPr/>
              <a:t>4/22/2016</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jpe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academicguides.waldenu.edu/writingcenter/assignments/literaturereview"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990850"/>
          </a:xfrm>
        </p:spPr>
        <p:txBody>
          <a:bodyPr>
            <a:normAutofit/>
          </a:bodyPr>
          <a:lstStyle/>
          <a:p>
            <a:r>
              <a:rPr lang="en-US" sz="5400" dirty="0" smtClean="0">
                <a:latin typeface="Aharoni" panose="02010803020104030203" pitchFamily="2" charset="-79"/>
                <a:cs typeface="Aharoni" panose="02010803020104030203" pitchFamily="2" charset="-79"/>
              </a:rPr>
              <a:t>Ingredients of a Literature Review</a:t>
            </a:r>
            <a:endParaRPr lang="en-US" sz="54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41568703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&amp; Why to Synthesize your LR</a:t>
            </a:r>
            <a:endParaRPr lang="en-US" dirty="0"/>
          </a:p>
        </p:txBody>
      </p:sp>
      <p:pic>
        <p:nvPicPr>
          <p:cNvPr id="3074" name="Picture 2" descr="Image of brick pile and brick wall"/>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457200" y="2514600"/>
            <a:ext cx="3810000" cy="252412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4.bp.blogspot.com/-WX0cD_Nksaw/UWhToHTE-1I/AAAAAAAAAw8/EdtP-kWCXu0/s400/brickwall.jpg"/>
          <p:cNvPicPr>
            <a:picLocks noChangeAspect="1" noChangeArrowheads="1"/>
          </p:cNvPicPr>
          <p:nvPr/>
        </p:nvPicPr>
        <p:blipFill>
          <a:blip r:embed="rId4">
            <a:extLst>
              <a:ext uri="{BEBA8EAE-BF5A-486C-A8C5-ECC9F3942E4B}">
                <a14:imgProps xmlns:a14="http://schemas.microsoft.com/office/drawing/2010/main">
                  <a14:imgLayer r:embed="rId5">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4675909" y="2514600"/>
            <a:ext cx="3810000" cy="252412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47700" y="5410200"/>
            <a:ext cx="2971800" cy="461665"/>
          </a:xfrm>
          <a:prstGeom prst="rect">
            <a:avLst/>
          </a:prstGeom>
        </p:spPr>
        <p:txBody>
          <a:bodyPr wrap="square">
            <a:spAutoFit/>
          </a:bodyPr>
          <a:lstStyle/>
          <a:p>
            <a:pPr fontAlgn="base"/>
            <a:r>
              <a:rPr lang="en-US" sz="2400" dirty="0"/>
              <a:t>Text without synthesis</a:t>
            </a:r>
          </a:p>
        </p:txBody>
      </p:sp>
      <p:sp>
        <p:nvSpPr>
          <p:cNvPr id="7" name="Rectangle 6"/>
          <p:cNvSpPr/>
          <p:nvPr/>
        </p:nvSpPr>
        <p:spPr>
          <a:xfrm>
            <a:off x="4914900" y="5410200"/>
            <a:ext cx="2971800" cy="461665"/>
          </a:xfrm>
          <a:prstGeom prst="rect">
            <a:avLst/>
          </a:prstGeom>
        </p:spPr>
        <p:txBody>
          <a:bodyPr wrap="square">
            <a:spAutoFit/>
          </a:bodyPr>
          <a:lstStyle/>
          <a:p>
            <a:pPr algn="ctr" fontAlgn="base"/>
            <a:r>
              <a:rPr lang="en-US" sz="2400" dirty="0"/>
              <a:t>Text </a:t>
            </a:r>
            <a:r>
              <a:rPr lang="en-US" sz="2400" dirty="0" smtClean="0"/>
              <a:t>with </a:t>
            </a:r>
            <a:r>
              <a:rPr lang="en-US" sz="2400" dirty="0"/>
              <a:t>synthesis</a:t>
            </a:r>
          </a:p>
        </p:txBody>
      </p:sp>
    </p:spTree>
    <p:extLst>
      <p:ext uri="{BB962C8B-B14F-4D97-AF65-F5344CB8AC3E}">
        <p14:creationId xmlns:p14="http://schemas.microsoft.com/office/powerpoint/2010/main" val="26374659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675467"/>
            <a:ext cx="8381999" cy="3450696"/>
          </a:xfrm>
        </p:spPr>
        <p:txBody>
          <a:bodyPr>
            <a:normAutofit/>
          </a:bodyPr>
          <a:lstStyle/>
          <a:p>
            <a:pPr fontAlgn="base"/>
            <a:r>
              <a:rPr lang="en-US" dirty="0">
                <a:cs typeface="Times New Roman" panose="02020603050405020304" pitchFamily="18" charset="0"/>
              </a:rPr>
              <a:t>If you’re looking at a portion of text that doesn’t quite fit with the rest, ask yourself these questions as you read:</a:t>
            </a:r>
          </a:p>
          <a:p>
            <a:pPr fontAlgn="base"/>
            <a:r>
              <a:rPr lang="en-US" dirty="0">
                <a:cs typeface="Times New Roman" panose="02020603050405020304" pitchFamily="18" charset="0"/>
              </a:rPr>
              <a:t>Does this text </a:t>
            </a:r>
            <a:r>
              <a:rPr lang="en-US" b="1" dirty="0">
                <a:cs typeface="Times New Roman" panose="02020603050405020304" pitchFamily="18" charset="0"/>
              </a:rPr>
              <a:t>logically follow from the sentence or paragraph</a:t>
            </a:r>
            <a:r>
              <a:rPr lang="en-US" dirty="0">
                <a:cs typeface="Times New Roman" panose="02020603050405020304" pitchFamily="18" charset="0"/>
              </a:rPr>
              <a:t> that comes before it?</a:t>
            </a:r>
          </a:p>
          <a:p>
            <a:pPr fontAlgn="base"/>
            <a:r>
              <a:rPr lang="en-US" dirty="0">
                <a:cs typeface="Times New Roman" panose="02020603050405020304" pitchFamily="18" charset="0"/>
              </a:rPr>
              <a:t>Does it contribute to and </a:t>
            </a:r>
            <a:r>
              <a:rPr lang="en-US" b="1" dirty="0">
                <a:cs typeface="Times New Roman" panose="02020603050405020304" pitchFamily="18" charset="0"/>
              </a:rPr>
              <a:t>support my overall argument</a:t>
            </a:r>
            <a:r>
              <a:rPr lang="en-US" dirty="0">
                <a:cs typeface="Times New Roman" panose="02020603050405020304" pitchFamily="18" charset="0"/>
              </a:rPr>
              <a:t>?</a:t>
            </a:r>
          </a:p>
          <a:p>
            <a:pPr fontAlgn="base"/>
            <a:r>
              <a:rPr lang="en-US" dirty="0">
                <a:cs typeface="Times New Roman" panose="02020603050405020304" pitchFamily="18" charset="0"/>
              </a:rPr>
              <a:t>Are its </a:t>
            </a:r>
            <a:r>
              <a:rPr lang="en-US" b="1" dirty="0">
                <a:cs typeface="Times New Roman" panose="02020603050405020304" pitchFamily="18" charset="0"/>
              </a:rPr>
              <a:t>connections to the other ideas </a:t>
            </a:r>
            <a:r>
              <a:rPr lang="en-US" dirty="0">
                <a:cs typeface="Times New Roman" panose="02020603050405020304" pitchFamily="18" charset="0"/>
              </a:rPr>
              <a:t>in my text clear</a:t>
            </a:r>
            <a:r>
              <a:rPr lang="en-US" dirty="0" smtClean="0">
                <a:cs typeface="Times New Roman" panose="02020603050405020304" pitchFamily="18" charset="0"/>
              </a:rPr>
              <a:t>?</a:t>
            </a:r>
            <a:endParaRPr lang="en-US" dirty="0">
              <a:cs typeface="Times New Roman" panose="02020603050405020304" pitchFamily="18" charset="0"/>
            </a:endParaRPr>
          </a:p>
        </p:txBody>
      </p:sp>
      <p:sp>
        <p:nvSpPr>
          <p:cNvPr id="4" name="Title 1"/>
          <p:cNvSpPr>
            <a:spLocks noGrp="1"/>
          </p:cNvSpPr>
          <p:nvPr>
            <p:ph type="title"/>
          </p:nvPr>
        </p:nvSpPr>
        <p:spPr/>
        <p:txBody>
          <a:bodyPr/>
          <a:lstStyle/>
          <a:p>
            <a:r>
              <a:rPr lang="en-US" dirty="0" smtClean="0"/>
              <a:t>How &amp; Why to Synthesize your LR</a:t>
            </a:r>
            <a:endParaRPr lang="en-US" dirty="0"/>
          </a:p>
        </p:txBody>
      </p:sp>
    </p:spTree>
    <p:extLst>
      <p:ext uri="{BB962C8B-B14F-4D97-AF65-F5344CB8AC3E}">
        <p14:creationId xmlns:p14="http://schemas.microsoft.com/office/powerpoint/2010/main" val="21844090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0"/>
            <a:ext cx="8229600" cy="4144963"/>
          </a:xfrm>
        </p:spPr>
        <p:txBody>
          <a:bodyPr>
            <a:normAutofit/>
          </a:bodyPr>
          <a:lstStyle/>
          <a:p>
            <a:r>
              <a:rPr lang="en-US" dirty="0" err="1">
                <a:cs typeface="Times New Roman" panose="02020603050405020304" pitchFamily="18" charset="0"/>
              </a:rPr>
              <a:t>Arter</a:t>
            </a:r>
            <a:r>
              <a:rPr lang="en-US" dirty="0">
                <a:cs typeface="Times New Roman" panose="02020603050405020304" pitchFamily="18" charset="0"/>
              </a:rPr>
              <a:t> (2008) pointed out that, since the early twentieth century, strain theories have been used to describe crime and delinquency. In his study, </a:t>
            </a:r>
            <a:r>
              <a:rPr lang="en-US" dirty="0" err="1">
                <a:cs typeface="Times New Roman" panose="02020603050405020304" pitchFamily="18" charset="0"/>
              </a:rPr>
              <a:t>Arter</a:t>
            </a:r>
            <a:r>
              <a:rPr lang="en-US" dirty="0">
                <a:cs typeface="Times New Roman" panose="02020603050405020304" pitchFamily="18" charset="0"/>
              </a:rPr>
              <a:t> used general strain theory as a theoretical framework to test the application of the theory on a highly stressed adult population and to determine how officers in different policing assignments cope with stress and deviance. </a:t>
            </a:r>
            <a:r>
              <a:rPr lang="en-US" dirty="0" err="1">
                <a:cs typeface="Times New Roman" panose="02020603050405020304" pitchFamily="18" charset="0"/>
              </a:rPr>
              <a:t>Arter</a:t>
            </a:r>
            <a:r>
              <a:rPr lang="en-US" dirty="0">
                <a:cs typeface="Times New Roman" panose="02020603050405020304" pitchFamily="18" charset="0"/>
              </a:rPr>
              <a:t> also utilized phenomenological methodology to mitigate one of the criticisms of the general strain theory, the argument that individuals experiencing the same or similar circumstances often react differently to deviance or delinquency.</a:t>
            </a:r>
          </a:p>
        </p:txBody>
      </p:sp>
      <p:sp>
        <p:nvSpPr>
          <p:cNvPr id="2" name="Title 1"/>
          <p:cNvSpPr>
            <a:spLocks noGrp="1"/>
          </p:cNvSpPr>
          <p:nvPr>
            <p:ph type="title"/>
          </p:nvPr>
        </p:nvSpPr>
        <p:spPr>
          <a:xfrm>
            <a:off x="457200" y="0"/>
            <a:ext cx="8229600" cy="1600200"/>
          </a:xfrm>
        </p:spPr>
        <p:txBody>
          <a:bodyPr>
            <a:normAutofit/>
          </a:bodyPr>
          <a:lstStyle/>
          <a:p>
            <a:r>
              <a:rPr lang="en-US" sz="3600" dirty="0"/>
              <a:t>Let’s try this with an example paragraph taken from a </a:t>
            </a:r>
            <a:r>
              <a:rPr lang="en-US" sz="3600" dirty="0">
                <a:hlinkClick r:id="rId2"/>
              </a:rPr>
              <a:t>literature review</a:t>
            </a:r>
            <a:r>
              <a:rPr lang="en-US" sz="3600" dirty="0" smtClean="0"/>
              <a:t>.</a:t>
            </a:r>
            <a:endParaRPr lang="en-US" sz="3600" dirty="0"/>
          </a:p>
        </p:txBody>
      </p:sp>
    </p:spTree>
    <p:extLst>
      <p:ext uri="{BB962C8B-B14F-4D97-AF65-F5344CB8AC3E}">
        <p14:creationId xmlns:p14="http://schemas.microsoft.com/office/powerpoint/2010/main" val="4986383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675466"/>
            <a:ext cx="8610599" cy="3801533"/>
          </a:xfrm>
        </p:spPr>
        <p:txBody>
          <a:bodyPr>
            <a:normAutofit/>
          </a:bodyPr>
          <a:lstStyle/>
          <a:p>
            <a:r>
              <a:rPr lang="en-US" dirty="0">
                <a:cs typeface="Times New Roman" panose="02020603050405020304" pitchFamily="18" charset="0"/>
              </a:rPr>
              <a:t>Notice that this paragraph contains useful evidence and analysis, and, if I asked myself the above questions with regards to this text, my answer to the first one would have to be “yes.” However, I’d answer “no” to the second and third questions, because there’s nothing here that explicitly shows the reader how </a:t>
            </a:r>
            <a:r>
              <a:rPr lang="en-US" dirty="0" err="1">
                <a:cs typeface="Times New Roman" panose="02020603050405020304" pitchFamily="18" charset="0"/>
              </a:rPr>
              <a:t>Arter’s</a:t>
            </a:r>
            <a:r>
              <a:rPr lang="en-US" dirty="0">
                <a:cs typeface="Times New Roman" panose="02020603050405020304" pitchFamily="18" charset="0"/>
              </a:rPr>
              <a:t> work relates to the overall thesis or to the other ideas in the paper. This is a pretty strong indication, then, that this paragraph would benefit from some additional synthesis.</a:t>
            </a:r>
          </a:p>
        </p:txBody>
      </p:sp>
      <p:sp>
        <p:nvSpPr>
          <p:cNvPr id="2" name="Title 1"/>
          <p:cNvSpPr>
            <a:spLocks noGrp="1"/>
          </p:cNvSpPr>
          <p:nvPr>
            <p:ph type="title"/>
          </p:nvPr>
        </p:nvSpPr>
        <p:spPr/>
        <p:txBody>
          <a:bodyPr/>
          <a:lstStyle/>
          <a:p>
            <a:r>
              <a:rPr lang="en-US" dirty="0" smtClean="0"/>
              <a:t>Observation</a:t>
            </a:r>
            <a:endParaRPr lang="en-US" dirty="0"/>
          </a:p>
        </p:txBody>
      </p:sp>
    </p:spTree>
    <p:extLst>
      <p:ext uri="{BB962C8B-B14F-4D97-AF65-F5344CB8AC3E}">
        <p14:creationId xmlns:p14="http://schemas.microsoft.com/office/powerpoint/2010/main" val="6581077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675466"/>
            <a:ext cx="8458199" cy="3953933"/>
          </a:xfrm>
        </p:spPr>
        <p:txBody>
          <a:bodyPr>
            <a:normAutofit fontScale="92500" lnSpcReduction="10000"/>
          </a:bodyPr>
          <a:lstStyle/>
          <a:p>
            <a:pPr fontAlgn="base"/>
            <a:r>
              <a:rPr lang="en-US" dirty="0" err="1" smtClean="0">
                <a:cs typeface="Times New Roman" panose="02020603050405020304" pitchFamily="18" charset="0"/>
              </a:rPr>
              <a:t>Arter</a:t>
            </a:r>
            <a:r>
              <a:rPr lang="en-US" dirty="0" smtClean="0">
                <a:cs typeface="Times New Roman" panose="02020603050405020304" pitchFamily="18" charset="0"/>
              </a:rPr>
              <a:t> </a:t>
            </a:r>
            <a:r>
              <a:rPr lang="en-US" dirty="0">
                <a:cs typeface="Times New Roman" panose="02020603050405020304" pitchFamily="18" charset="0"/>
              </a:rPr>
              <a:t>(2008) pointed out that, since the early twentieth century, strain theories have been used to describe crime and delinquency.  In his study, </a:t>
            </a:r>
            <a:r>
              <a:rPr lang="en-US" dirty="0" err="1">
                <a:cs typeface="Times New Roman" panose="02020603050405020304" pitchFamily="18" charset="0"/>
              </a:rPr>
              <a:t>Arter</a:t>
            </a:r>
            <a:r>
              <a:rPr lang="en-US" dirty="0">
                <a:cs typeface="Times New Roman" panose="02020603050405020304" pitchFamily="18" charset="0"/>
              </a:rPr>
              <a:t> used general strain theory as a theoretical framework to test the application of the theory on a highly stressed adult population and to determine how officers in different policing assignments cope with stress and deviance.  </a:t>
            </a:r>
            <a:r>
              <a:rPr lang="en-US" dirty="0" err="1">
                <a:cs typeface="Times New Roman" panose="02020603050405020304" pitchFamily="18" charset="0"/>
              </a:rPr>
              <a:t>Arter</a:t>
            </a:r>
            <a:r>
              <a:rPr lang="en-US" dirty="0">
                <a:cs typeface="Times New Roman" panose="02020603050405020304" pitchFamily="18" charset="0"/>
              </a:rPr>
              <a:t> also utilized phenomenological methodology to mitigate one of the criticisms of the general strain theory, the argument that individuals experiencing the same or similar circumstances often react differently to deviance or delinquency. </a:t>
            </a:r>
            <a:r>
              <a:rPr lang="en-US" b="1" dirty="0">
                <a:cs typeface="Times New Roman" panose="02020603050405020304" pitchFamily="18" charset="0"/>
              </a:rPr>
              <a:t>The benefits of this phenomenological approach make </a:t>
            </a:r>
            <a:r>
              <a:rPr lang="en-US" b="1" dirty="0" err="1">
                <a:cs typeface="Times New Roman" panose="02020603050405020304" pitchFamily="18" charset="0"/>
              </a:rPr>
              <a:t>Arter’s</a:t>
            </a:r>
            <a:r>
              <a:rPr lang="en-US" b="1" dirty="0">
                <a:cs typeface="Times New Roman" panose="02020603050405020304" pitchFamily="18" charset="0"/>
              </a:rPr>
              <a:t> study a more effective model for my own research than Adams’s (2008) or </a:t>
            </a:r>
            <a:r>
              <a:rPr lang="en-US" b="1" dirty="0" err="1">
                <a:cs typeface="Times New Roman" panose="02020603050405020304" pitchFamily="18" charset="0"/>
              </a:rPr>
              <a:t>Ilford’s</a:t>
            </a:r>
            <a:r>
              <a:rPr lang="en-US" b="1" dirty="0">
                <a:cs typeface="Times New Roman" panose="02020603050405020304" pitchFamily="18" charset="0"/>
              </a:rPr>
              <a:t> (2010</a:t>
            </a:r>
            <a:r>
              <a:rPr lang="en-US" b="1" dirty="0" smtClean="0">
                <a:cs typeface="Times New Roman" panose="02020603050405020304" pitchFamily="18" charset="0"/>
              </a:rPr>
              <a:t>).</a:t>
            </a:r>
            <a:endParaRPr lang="en-US" dirty="0">
              <a:cs typeface="Times New Roman" panose="02020603050405020304" pitchFamily="18" charset="0"/>
            </a:endParaRPr>
          </a:p>
        </p:txBody>
      </p:sp>
      <p:sp>
        <p:nvSpPr>
          <p:cNvPr id="2" name="Title 1"/>
          <p:cNvSpPr>
            <a:spLocks noGrp="1"/>
          </p:cNvSpPr>
          <p:nvPr>
            <p:ph type="title"/>
          </p:nvPr>
        </p:nvSpPr>
        <p:spPr/>
        <p:txBody>
          <a:bodyPr/>
          <a:lstStyle/>
          <a:p>
            <a:r>
              <a:rPr lang="en-US" dirty="0" smtClean="0"/>
              <a:t>Proper </a:t>
            </a:r>
            <a:r>
              <a:rPr lang="en-US" dirty="0" err="1"/>
              <a:t>S</a:t>
            </a:r>
            <a:r>
              <a:rPr lang="en-US" dirty="0" err="1" smtClean="0"/>
              <a:t>ysthesis</a:t>
            </a:r>
            <a:endParaRPr lang="en-US" dirty="0"/>
          </a:p>
        </p:txBody>
      </p:sp>
    </p:spTree>
    <p:extLst>
      <p:ext uri="{BB962C8B-B14F-4D97-AF65-F5344CB8AC3E}">
        <p14:creationId xmlns:p14="http://schemas.microsoft.com/office/powerpoint/2010/main" val="31251165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GAP in Literature Review</a:t>
            </a:r>
            <a:endParaRPr lang="en-US" dirty="0"/>
          </a:p>
        </p:txBody>
      </p:sp>
      <p:pic>
        <p:nvPicPr>
          <p:cNvPr id="2050" name="Picture 2" descr="Walden Writing Center Blog on defining a gap in the litera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371600"/>
            <a:ext cx="6197598" cy="4648200"/>
          </a:xfrm>
          <a:prstGeom prst="rect">
            <a:avLst/>
          </a:prstGeom>
          <a:ln w="127000" cap="sq">
            <a:solidFill>
              <a:srgbClr val="000000"/>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174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029200"/>
          </a:xfrm>
        </p:spPr>
        <p:txBody>
          <a:bodyPr>
            <a:normAutofit/>
          </a:bodyPr>
          <a:lstStyle/>
          <a:p>
            <a:r>
              <a:rPr lang="en-US" sz="2600" dirty="0">
                <a:cs typeface="Times New Roman" panose="02020603050405020304" pitchFamily="18" charset="0"/>
              </a:rPr>
              <a:t>A gap in the literature is a research question relevant to a given domain that has not been answered adequately or at all in existing peer-reviewed scholarship.</a:t>
            </a:r>
          </a:p>
          <a:p>
            <a:r>
              <a:rPr lang="en-US" sz="2600" dirty="0" smtClean="0">
                <a:cs typeface="Times New Roman" panose="02020603050405020304" pitchFamily="18" charset="0"/>
              </a:rPr>
              <a:t>To </a:t>
            </a:r>
            <a:r>
              <a:rPr lang="en-US" sz="2600" dirty="0">
                <a:cs typeface="Times New Roman" panose="02020603050405020304" pitchFamily="18" charset="0"/>
              </a:rPr>
              <a:t>define a gap, a precise and exhaustive search is needed to </a:t>
            </a:r>
            <a:endParaRPr lang="en-US" sz="2600" dirty="0" smtClean="0">
              <a:cs typeface="Times New Roman" panose="02020603050405020304" pitchFamily="18" charset="0"/>
            </a:endParaRPr>
          </a:p>
          <a:p>
            <a:pPr lvl="1"/>
            <a:r>
              <a:rPr lang="en-US" sz="2600" dirty="0" smtClean="0">
                <a:cs typeface="Times New Roman" panose="02020603050405020304" pitchFamily="18" charset="0"/>
              </a:rPr>
              <a:t>identify </a:t>
            </a:r>
            <a:r>
              <a:rPr lang="en-US" sz="2600" dirty="0">
                <a:cs typeface="Times New Roman" panose="02020603050405020304" pitchFamily="18" charset="0"/>
              </a:rPr>
              <a:t>all the studies around</a:t>
            </a:r>
            <a:r>
              <a:rPr lang="en-US" sz="2600" dirty="0" smtClean="0">
                <a:cs typeface="Times New Roman" panose="02020603050405020304" pitchFamily="18" charset="0"/>
              </a:rPr>
              <a:t>—</a:t>
            </a:r>
          </a:p>
          <a:p>
            <a:pPr lvl="1"/>
            <a:r>
              <a:rPr lang="en-US" sz="2600" dirty="0" smtClean="0">
                <a:cs typeface="Times New Roman" panose="02020603050405020304" pitchFamily="18" charset="0"/>
              </a:rPr>
              <a:t>but </a:t>
            </a:r>
            <a:r>
              <a:rPr lang="en-US" sz="2600" dirty="0">
                <a:cs typeface="Times New Roman" panose="02020603050405020304" pitchFamily="18" charset="0"/>
              </a:rPr>
              <a:t>not touching—your topic. </a:t>
            </a:r>
            <a:endParaRPr lang="en-US" sz="2600" dirty="0" smtClean="0">
              <a:cs typeface="Times New Roman" panose="02020603050405020304" pitchFamily="18" charset="0"/>
            </a:endParaRPr>
          </a:p>
          <a:p>
            <a:pPr lvl="1"/>
            <a:r>
              <a:rPr lang="en-US" sz="2600" dirty="0" smtClean="0">
                <a:cs typeface="Times New Roman" panose="02020603050405020304" pitchFamily="18" charset="0"/>
              </a:rPr>
              <a:t>Reporting </a:t>
            </a:r>
            <a:r>
              <a:rPr lang="en-US" sz="2600" dirty="0">
                <a:cs typeface="Times New Roman" panose="02020603050405020304" pitchFamily="18" charset="0"/>
              </a:rPr>
              <a:t>what you did find, what is known (the donut) implies what is </a:t>
            </a:r>
            <a:r>
              <a:rPr lang="en-US" sz="2600" i="1" dirty="0">
                <a:cs typeface="Times New Roman" panose="02020603050405020304" pitchFamily="18" charset="0"/>
              </a:rPr>
              <a:t>not</a:t>
            </a:r>
            <a:r>
              <a:rPr lang="en-US" sz="2600" dirty="0">
                <a:cs typeface="Times New Roman" panose="02020603050405020304" pitchFamily="18" charset="0"/>
              </a:rPr>
              <a:t> known (the hole in the donut). </a:t>
            </a:r>
            <a:endParaRPr lang="en-US" sz="2600" dirty="0" smtClean="0">
              <a:cs typeface="Times New Roman" panose="02020603050405020304" pitchFamily="18" charset="0"/>
            </a:endParaRPr>
          </a:p>
          <a:p>
            <a:pPr lvl="1"/>
            <a:r>
              <a:rPr lang="en-US" sz="2600" dirty="0" smtClean="0">
                <a:cs typeface="Times New Roman" panose="02020603050405020304" pitchFamily="18" charset="0"/>
              </a:rPr>
              <a:t>The </a:t>
            </a:r>
            <a:r>
              <a:rPr lang="en-US" sz="2600" dirty="0">
                <a:cs typeface="Times New Roman" panose="02020603050405020304" pitchFamily="18" charset="0"/>
              </a:rPr>
              <a:t>unknown is the gap, your topic.</a:t>
            </a:r>
          </a:p>
        </p:txBody>
      </p:sp>
      <p:sp>
        <p:nvSpPr>
          <p:cNvPr id="4" name="Title 1"/>
          <p:cNvSpPr>
            <a:spLocks noGrp="1"/>
          </p:cNvSpPr>
          <p:nvPr>
            <p:ph type="title"/>
          </p:nvPr>
        </p:nvSpPr>
        <p:spPr/>
        <p:txBody>
          <a:bodyPr/>
          <a:lstStyle/>
          <a:p>
            <a:r>
              <a:rPr lang="en-US" dirty="0" smtClean="0"/>
              <a:t>GAP in Literature Review</a:t>
            </a:r>
            <a:endParaRPr lang="en-US" dirty="0"/>
          </a:p>
        </p:txBody>
      </p:sp>
    </p:spTree>
    <p:extLst>
      <p:ext uri="{BB962C8B-B14F-4D97-AF65-F5344CB8AC3E}">
        <p14:creationId xmlns:p14="http://schemas.microsoft.com/office/powerpoint/2010/main" val="16407655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229600" cy="4191000"/>
          </a:xfrm>
        </p:spPr>
        <p:txBody>
          <a:bodyPr>
            <a:normAutofit/>
          </a:bodyPr>
          <a:lstStyle/>
          <a:p>
            <a:r>
              <a:rPr lang="en-US" dirty="0"/>
              <a:t>The question has not been addressed in a given domain, although it may have been answered in a similar or related area.</a:t>
            </a:r>
          </a:p>
          <a:p>
            <a:r>
              <a:rPr lang="en-US" dirty="0"/>
              <a:t>The question has never been asked before, but it now merits exploration due to changes in accepted theory, data collection technology, or culture</a:t>
            </a:r>
            <a:r>
              <a:rPr lang="en-US" dirty="0" smtClean="0"/>
              <a:t>.</a:t>
            </a:r>
          </a:p>
          <a:p>
            <a:r>
              <a:rPr lang="en-US" dirty="0"/>
              <a:t>The question has been asked and tested in peer-reviewed research, but the methods were either of questionable validity or had </a:t>
            </a:r>
            <a:r>
              <a:rPr lang="en-US" dirty="0" smtClean="0"/>
              <a:t>necessitated </a:t>
            </a:r>
            <a:r>
              <a:rPr lang="en-US" dirty="0"/>
              <a:t>limited applicability of results.</a:t>
            </a:r>
          </a:p>
          <a:p>
            <a:pPr lvl="1"/>
            <a:endParaRPr lang="en-US" dirty="0"/>
          </a:p>
        </p:txBody>
      </p:sp>
      <p:sp>
        <p:nvSpPr>
          <p:cNvPr id="2" name="Title 1"/>
          <p:cNvSpPr>
            <a:spLocks noGrp="1"/>
          </p:cNvSpPr>
          <p:nvPr>
            <p:ph type="title"/>
          </p:nvPr>
        </p:nvSpPr>
        <p:spPr/>
        <p:txBody>
          <a:bodyPr/>
          <a:lstStyle/>
          <a:p>
            <a:r>
              <a:rPr lang="en-US" dirty="0" smtClean="0"/>
              <a:t>What should we consider as GAP</a:t>
            </a:r>
            <a:endParaRPr lang="en-US" dirty="0"/>
          </a:p>
        </p:txBody>
      </p:sp>
    </p:spTree>
    <p:extLst>
      <p:ext uri="{BB962C8B-B14F-4D97-AF65-F5344CB8AC3E}">
        <p14:creationId xmlns:p14="http://schemas.microsoft.com/office/powerpoint/2010/main" val="40260867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675467"/>
            <a:ext cx="8686799" cy="3450696"/>
          </a:xfrm>
        </p:spPr>
        <p:txBody>
          <a:bodyPr>
            <a:normAutofit/>
          </a:bodyPr>
          <a:lstStyle/>
          <a:p>
            <a:r>
              <a:rPr lang="en-US" dirty="0"/>
              <a:t>Practical implications: Answering the research question could improve existing practice and/or inform professional decision-making.</a:t>
            </a:r>
          </a:p>
          <a:p>
            <a:r>
              <a:rPr lang="en-US" b="1" dirty="0"/>
              <a:t>Example: </a:t>
            </a:r>
            <a:r>
              <a:rPr lang="en-US" dirty="0"/>
              <a:t>A study investigating the effect of the incorporation of a "threat condition" in computer-mediated communication on users' long-term memorization of content could potentially apply its findings to risk communication design (</a:t>
            </a:r>
            <a:r>
              <a:rPr lang="en-US" b="1" dirty="0"/>
              <a:t>if threat conditions were found to enhance long-term memory in CMC</a:t>
            </a:r>
            <a:r>
              <a:rPr lang="en-US" dirty="0"/>
              <a:t>).</a:t>
            </a:r>
          </a:p>
          <a:p>
            <a:endParaRPr lang="en-US" dirty="0"/>
          </a:p>
        </p:txBody>
      </p:sp>
      <p:sp>
        <p:nvSpPr>
          <p:cNvPr id="2" name="Title 1"/>
          <p:cNvSpPr>
            <a:spLocks noGrp="1"/>
          </p:cNvSpPr>
          <p:nvPr>
            <p:ph type="title"/>
          </p:nvPr>
        </p:nvSpPr>
        <p:spPr/>
        <p:txBody>
          <a:bodyPr/>
          <a:lstStyle/>
          <a:p>
            <a:r>
              <a:rPr lang="en-US" dirty="0" smtClean="0"/>
              <a:t>Why is GAP considered relevant</a:t>
            </a:r>
            <a:endParaRPr lang="en-US" dirty="0"/>
          </a:p>
        </p:txBody>
      </p:sp>
    </p:spTree>
    <p:extLst>
      <p:ext uri="{BB962C8B-B14F-4D97-AF65-F5344CB8AC3E}">
        <p14:creationId xmlns:p14="http://schemas.microsoft.com/office/powerpoint/2010/main" val="24646282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675467"/>
            <a:ext cx="8534399" cy="3450696"/>
          </a:xfrm>
        </p:spPr>
        <p:txBody>
          <a:bodyPr>
            <a:normAutofit/>
          </a:bodyPr>
          <a:lstStyle/>
          <a:p>
            <a:r>
              <a:rPr lang="en-US" dirty="0"/>
              <a:t>Theoretical implications: Answering the research question could revise, build upon, or create theory informing research design and practice.</a:t>
            </a:r>
          </a:p>
          <a:p>
            <a:r>
              <a:rPr lang="en-US" b="1" dirty="0"/>
              <a:t>Example: </a:t>
            </a:r>
            <a:r>
              <a:rPr lang="en-US" dirty="0"/>
              <a:t>A study investigating how the use of verbal expressed thanks plays a role in establishing and maintaining relationships could contribute to existing theory of non-informational communication use in humans.</a:t>
            </a:r>
          </a:p>
          <a:p>
            <a:endParaRPr lang="en-US" dirty="0"/>
          </a:p>
        </p:txBody>
      </p:sp>
      <p:sp>
        <p:nvSpPr>
          <p:cNvPr id="4" name="Title 1"/>
          <p:cNvSpPr>
            <a:spLocks noGrp="1"/>
          </p:cNvSpPr>
          <p:nvPr>
            <p:ph type="title"/>
          </p:nvPr>
        </p:nvSpPr>
        <p:spPr/>
        <p:txBody>
          <a:bodyPr/>
          <a:lstStyle/>
          <a:p>
            <a:r>
              <a:rPr lang="en-US" dirty="0" smtClean="0"/>
              <a:t>Why is GAP considered relevant</a:t>
            </a:r>
            <a:endParaRPr lang="en-US" dirty="0"/>
          </a:p>
        </p:txBody>
      </p:sp>
    </p:spTree>
    <p:extLst>
      <p:ext uri="{BB962C8B-B14F-4D97-AF65-F5344CB8AC3E}">
        <p14:creationId xmlns:p14="http://schemas.microsoft.com/office/powerpoint/2010/main" val="21724914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590800"/>
            <a:ext cx="8381999" cy="4038600"/>
          </a:xfrm>
        </p:spPr>
        <p:txBody>
          <a:bodyPr>
            <a:normAutofit/>
          </a:bodyPr>
          <a:lstStyle/>
          <a:p>
            <a:r>
              <a:rPr lang="en-US" sz="2800" b="1" dirty="0" smtClean="0">
                <a:cs typeface="Times New Roman" panose="02020603050405020304" pitchFamily="18" charset="0"/>
              </a:rPr>
              <a:t>Not </a:t>
            </a:r>
            <a:r>
              <a:rPr lang="en-US" sz="2800" b="1" dirty="0">
                <a:cs typeface="Times New Roman" panose="02020603050405020304" pitchFamily="18" charset="0"/>
              </a:rPr>
              <a:t>a straightforward summary of everything you have read</a:t>
            </a:r>
            <a:r>
              <a:rPr lang="en-US" sz="2800" dirty="0">
                <a:cs typeface="Times New Roman" panose="02020603050405020304" pitchFamily="18" charset="0"/>
              </a:rPr>
              <a:t> on the topic and it is not a chronological description of what was discovered in your field</a:t>
            </a:r>
            <a:r>
              <a:rPr lang="en-US" sz="2800" dirty="0" smtClean="0">
                <a:cs typeface="Times New Roman" panose="02020603050405020304" pitchFamily="18" charset="0"/>
              </a:rPr>
              <a:t>.</a:t>
            </a:r>
          </a:p>
          <a:p>
            <a:r>
              <a:rPr lang="en-US" sz="2800" dirty="0" smtClean="0">
                <a:cs typeface="Times New Roman" panose="02020603050405020304" pitchFamily="18" charset="0"/>
              </a:rPr>
              <a:t>Not a </a:t>
            </a:r>
            <a:r>
              <a:rPr lang="en-US" sz="2800" dirty="0">
                <a:cs typeface="Times New Roman" panose="02020603050405020304" pitchFamily="18" charset="0"/>
              </a:rPr>
              <a:t>literary review describing and evaluating </a:t>
            </a:r>
            <a:r>
              <a:rPr lang="en-US" sz="2800" b="1" dirty="0">
                <a:cs typeface="Times New Roman" panose="02020603050405020304" pitchFamily="18" charset="0"/>
              </a:rPr>
              <a:t>a specific book, poem, play, etc</a:t>
            </a:r>
            <a:r>
              <a:rPr lang="en-US" sz="2800" dirty="0" smtClean="0">
                <a:cs typeface="Times New Roman" panose="02020603050405020304" pitchFamily="18" charset="0"/>
              </a:rPr>
              <a:t>.</a:t>
            </a:r>
          </a:p>
          <a:p>
            <a:r>
              <a:rPr lang="en-US" sz="2800" b="1" dirty="0" smtClean="0">
                <a:cs typeface="Times New Roman" panose="02020603050405020304" pitchFamily="18" charset="0"/>
              </a:rPr>
              <a:t>Not an </a:t>
            </a:r>
            <a:r>
              <a:rPr lang="en-US" sz="2800" b="1" dirty="0">
                <a:cs typeface="Times New Roman" panose="02020603050405020304" pitchFamily="18" charset="0"/>
              </a:rPr>
              <a:t>annotated bibliography </a:t>
            </a:r>
            <a:r>
              <a:rPr lang="en-US" sz="2800" dirty="0">
                <a:cs typeface="Times New Roman" panose="02020603050405020304" pitchFamily="18" charset="0"/>
              </a:rPr>
              <a:t>listing references and adding brief notes about the value of each </a:t>
            </a:r>
            <a:r>
              <a:rPr lang="en-US" sz="2800" dirty="0" smtClean="0">
                <a:cs typeface="Times New Roman" panose="02020603050405020304" pitchFamily="18" charset="0"/>
              </a:rPr>
              <a:t>source</a:t>
            </a:r>
          </a:p>
          <a:p>
            <a:pPr marL="0" indent="0">
              <a:buNone/>
            </a:pPr>
            <a:endParaRPr lang="en-US" dirty="0">
              <a:cs typeface="Times New Roman" panose="02020603050405020304" pitchFamily="18" charset="0"/>
            </a:endParaRPr>
          </a:p>
          <a:p>
            <a:endParaRPr lang="en-US" dirty="0">
              <a:cs typeface="Times New Roman" panose="02020603050405020304" pitchFamily="18" charset="0"/>
            </a:endParaRPr>
          </a:p>
        </p:txBody>
      </p:sp>
      <p:sp>
        <p:nvSpPr>
          <p:cNvPr id="2" name="Title 1"/>
          <p:cNvSpPr>
            <a:spLocks noGrp="1"/>
          </p:cNvSpPr>
          <p:nvPr>
            <p:ph type="title"/>
          </p:nvPr>
        </p:nvSpPr>
        <p:spPr/>
        <p:txBody>
          <a:bodyPr/>
          <a:lstStyle/>
          <a:p>
            <a:r>
              <a:rPr lang="en-US" dirty="0" smtClean="0"/>
              <a:t>What LR is not</a:t>
            </a:r>
            <a:endParaRPr lang="en-US" dirty="0"/>
          </a:p>
        </p:txBody>
      </p:sp>
    </p:spTree>
    <p:extLst>
      <p:ext uri="{BB962C8B-B14F-4D97-AF65-F5344CB8AC3E}">
        <p14:creationId xmlns:p14="http://schemas.microsoft.com/office/powerpoint/2010/main" val="2827583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229600" cy="1143000"/>
          </a:xfrm>
        </p:spPr>
        <p:txBody>
          <a:bodyPr>
            <a:normAutofit fontScale="90000"/>
          </a:bodyPr>
          <a:lstStyle/>
          <a:p>
            <a:r>
              <a:rPr lang="en-US" b="1" dirty="0"/>
              <a:t>What is a 'critical' literature review</a:t>
            </a:r>
            <a:r>
              <a:rPr lang="en-US" b="1" dirty="0" smtClean="0"/>
              <a:t>?</a:t>
            </a:r>
            <a:endParaRPr lang="en-US" dirty="0"/>
          </a:p>
        </p:txBody>
      </p:sp>
      <p:sp>
        <p:nvSpPr>
          <p:cNvPr id="4" name="Rectangle 3"/>
          <p:cNvSpPr/>
          <p:nvPr/>
        </p:nvSpPr>
        <p:spPr>
          <a:xfrm>
            <a:off x="394855" y="2743200"/>
            <a:ext cx="8458200" cy="3539430"/>
          </a:xfrm>
          <a:prstGeom prst="rect">
            <a:avLst/>
          </a:prstGeom>
        </p:spPr>
        <p:txBody>
          <a:bodyPr wrap="square">
            <a:spAutoFit/>
          </a:bodyPr>
          <a:lstStyle/>
          <a:p>
            <a:r>
              <a:rPr lang="en-US" sz="3200" dirty="0"/>
              <a:t>1) To place your investigation in the context of previous research and justify how you have approached your investigation.</a:t>
            </a:r>
          </a:p>
          <a:p>
            <a:r>
              <a:rPr lang="en-US" sz="3200" dirty="0"/>
              <a:t>2) To provide evidence to help explain the findings of your </a:t>
            </a:r>
            <a:r>
              <a:rPr lang="en-US" sz="3200" dirty="0" smtClean="0"/>
              <a:t>investigation</a:t>
            </a:r>
          </a:p>
          <a:p>
            <a:r>
              <a:rPr lang="en-US" sz="3200" b="1" dirty="0" smtClean="0"/>
              <a:t>It </a:t>
            </a:r>
            <a:r>
              <a:rPr lang="en-US" sz="3200" b="1" dirty="0"/>
              <a:t>is this second purpose that many people forget!</a:t>
            </a:r>
          </a:p>
        </p:txBody>
      </p:sp>
    </p:spTree>
    <p:extLst>
      <p:ext uri="{BB962C8B-B14F-4D97-AF65-F5344CB8AC3E}">
        <p14:creationId xmlns:p14="http://schemas.microsoft.com/office/powerpoint/2010/main" val="4484763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29645444"/>
              </p:ext>
            </p:extLst>
          </p:nvPr>
        </p:nvGraphicFramePr>
        <p:xfrm>
          <a:off x="152399" y="228599"/>
          <a:ext cx="8839200" cy="6477001"/>
        </p:xfrm>
        <a:graphic>
          <a:graphicData uri="http://schemas.openxmlformats.org/drawingml/2006/table">
            <a:tbl>
              <a:tblPr/>
              <a:tblGrid>
                <a:gridCol w="3886201"/>
                <a:gridCol w="4952999"/>
              </a:tblGrid>
              <a:tr h="540802">
                <a:tc>
                  <a:txBody>
                    <a:bodyPr/>
                    <a:lstStyle/>
                    <a:p>
                      <a:r>
                        <a:rPr lang="en-US" sz="2000" b="1" dirty="0">
                          <a:solidFill>
                            <a:srgbClr val="333333"/>
                          </a:solidFill>
                          <a:effectLst/>
                        </a:rPr>
                        <a:t>Finding</a:t>
                      </a:r>
                      <a:endParaRPr lang="en-US" sz="2000" dirty="0">
                        <a:solidFill>
                          <a:srgbClr val="333333"/>
                        </a:solidFill>
                        <a:effectLst/>
                      </a:endParaRPr>
                    </a:p>
                  </a:txBody>
                  <a:tcPr marL="3466" marR="3466" marT="3466" marB="3466" anchor="ctr">
                    <a:lnL w="9525" cap="flat" cmpd="sng" algn="ctr">
                      <a:solidFill>
                        <a:srgbClr val="CBCBCB"/>
                      </a:solidFill>
                      <a:prstDash val="solid"/>
                      <a:round/>
                      <a:headEnd type="none" w="med" len="med"/>
                      <a:tailEnd type="none" w="med" len="med"/>
                    </a:lnL>
                    <a:lnR w="9525" cap="flat" cmpd="sng" algn="ctr">
                      <a:solidFill>
                        <a:srgbClr val="CBCBCB"/>
                      </a:solidFill>
                      <a:prstDash val="solid"/>
                      <a:round/>
                      <a:headEnd type="none" w="med" len="med"/>
                      <a:tailEnd type="none" w="med" len="med"/>
                    </a:lnR>
                    <a:lnT w="9525" cap="flat" cmpd="sng" algn="ctr">
                      <a:solidFill>
                        <a:srgbClr val="CBCBCB"/>
                      </a:solidFill>
                      <a:prstDash val="solid"/>
                      <a:round/>
                      <a:headEnd type="none" w="med" len="med"/>
                      <a:tailEnd type="none" w="med" len="med"/>
                    </a:lnT>
                    <a:lnB w="9525" cap="flat" cmpd="sng" algn="ctr">
                      <a:solidFill>
                        <a:srgbClr val="CBCBCB"/>
                      </a:solidFill>
                      <a:prstDash val="solid"/>
                      <a:round/>
                      <a:headEnd type="none" w="med" len="med"/>
                      <a:tailEnd type="none" w="med" len="med"/>
                    </a:lnB>
                  </a:tcPr>
                </a:tc>
                <a:tc>
                  <a:txBody>
                    <a:bodyPr/>
                    <a:lstStyle/>
                    <a:p>
                      <a:r>
                        <a:rPr lang="en-US" sz="1600">
                          <a:solidFill>
                            <a:srgbClr val="333333"/>
                          </a:solidFill>
                          <a:effectLst/>
                        </a:rPr>
                        <a:t>95% of the students you surveyed have problems managing their time at university.</a:t>
                      </a:r>
                    </a:p>
                  </a:txBody>
                  <a:tcPr marL="3466" marR="3466" marT="3466" marB="3466" anchor="ctr">
                    <a:lnL w="9525" cap="flat" cmpd="sng" algn="ctr">
                      <a:solidFill>
                        <a:srgbClr val="CBCBCB"/>
                      </a:solidFill>
                      <a:prstDash val="solid"/>
                      <a:round/>
                      <a:headEnd type="none" w="med" len="med"/>
                      <a:tailEnd type="none" w="med" len="med"/>
                    </a:lnL>
                    <a:lnR w="9525" cap="flat" cmpd="sng" algn="ctr">
                      <a:solidFill>
                        <a:srgbClr val="CBCBCB"/>
                      </a:solidFill>
                      <a:prstDash val="solid"/>
                      <a:round/>
                      <a:headEnd type="none" w="med" len="med"/>
                      <a:tailEnd type="none" w="med" len="med"/>
                    </a:lnR>
                    <a:lnT w="9525" cap="flat" cmpd="sng" algn="ctr">
                      <a:solidFill>
                        <a:srgbClr val="CBCBCB"/>
                      </a:solidFill>
                      <a:prstDash val="solid"/>
                      <a:round/>
                      <a:headEnd type="none" w="med" len="med"/>
                      <a:tailEnd type="none" w="med" len="med"/>
                    </a:lnT>
                    <a:lnB w="9525" cap="flat" cmpd="sng" algn="ctr">
                      <a:solidFill>
                        <a:srgbClr val="CBCBCB"/>
                      </a:solidFill>
                      <a:prstDash val="solid"/>
                      <a:round/>
                      <a:headEnd type="none" w="med" len="med"/>
                      <a:tailEnd type="none" w="med" len="med"/>
                    </a:lnB>
                  </a:tcPr>
                </a:tc>
              </a:tr>
              <a:tr h="322615">
                <a:tc>
                  <a:txBody>
                    <a:bodyPr/>
                    <a:lstStyle/>
                    <a:p>
                      <a:r>
                        <a:rPr lang="en-US" sz="2000" b="1">
                          <a:solidFill>
                            <a:srgbClr val="333333"/>
                          </a:solidFill>
                          <a:effectLst/>
                        </a:rPr>
                        <a:t>What do you think about this?</a:t>
                      </a:r>
                      <a:endParaRPr lang="en-US" sz="2000">
                        <a:solidFill>
                          <a:srgbClr val="333333"/>
                        </a:solidFill>
                        <a:effectLst/>
                      </a:endParaRPr>
                    </a:p>
                  </a:txBody>
                  <a:tcPr marL="3466" marR="3466" marT="3466" marB="3466" anchor="ctr">
                    <a:lnL w="9525" cap="flat" cmpd="sng" algn="ctr">
                      <a:solidFill>
                        <a:srgbClr val="CBCBCB"/>
                      </a:solidFill>
                      <a:prstDash val="solid"/>
                      <a:round/>
                      <a:headEnd type="none" w="med" len="med"/>
                      <a:tailEnd type="none" w="med" len="med"/>
                    </a:lnL>
                    <a:lnR w="9525" cap="flat" cmpd="sng" algn="ctr">
                      <a:solidFill>
                        <a:srgbClr val="CBCBCB"/>
                      </a:solidFill>
                      <a:prstDash val="solid"/>
                      <a:round/>
                      <a:headEnd type="none" w="med" len="med"/>
                      <a:tailEnd type="none" w="med" len="med"/>
                    </a:lnR>
                    <a:lnT w="9525" cap="flat" cmpd="sng" algn="ctr">
                      <a:solidFill>
                        <a:srgbClr val="CBCBCB"/>
                      </a:solidFill>
                      <a:prstDash val="solid"/>
                      <a:round/>
                      <a:headEnd type="none" w="med" len="med"/>
                      <a:tailEnd type="none" w="med" len="med"/>
                    </a:lnT>
                    <a:lnB w="9525" cap="flat" cmpd="sng" algn="ctr">
                      <a:solidFill>
                        <a:srgbClr val="CBCBCB"/>
                      </a:solidFill>
                      <a:prstDash val="solid"/>
                      <a:round/>
                      <a:headEnd type="none" w="med" len="med"/>
                      <a:tailEnd type="none" w="med" len="med"/>
                    </a:lnB>
                  </a:tcPr>
                </a:tc>
                <a:tc>
                  <a:txBody>
                    <a:bodyPr/>
                    <a:lstStyle/>
                    <a:p>
                      <a:r>
                        <a:rPr lang="en-US" sz="1600">
                          <a:solidFill>
                            <a:srgbClr val="333333"/>
                          </a:solidFill>
                          <a:effectLst/>
                        </a:rPr>
                        <a:t>I expected it to be less than that.  </a:t>
                      </a:r>
                    </a:p>
                  </a:txBody>
                  <a:tcPr marL="3466" marR="3466" marT="3466" marB="3466" anchor="ctr">
                    <a:lnL w="9525" cap="flat" cmpd="sng" algn="ctr">
                      <a:solidFill>
                        <a:srgbClr val="CBCBCB"/>
                      </a:solidFill>
                      <a:prstDash val="solid"/>
                      <a:round/>
                      <a:headEnd type="none" w="med" len="med"/>
                      <a:tailEnd type="none" w="med" len="med"/>
                    </a:lnL>
                    <a:lnR w="9525" cap="flat" cmpd="sng" algn="ctr">
                      <a:solidFill>
                        <a:srgbClr val="CBCBCB"/>
                      </a:solidFill>
                      <a:prstDash val="solid"/>
                      <a:round/>
                      <a:headEnd type="none" w="med" len="med"/>
                      <a:tailEnd type="none" w="med" len="med"/>
                    </a:lnR>
                    <a:lnT w="9525" cap="flat" cmpd="sng" algn="ctr">
                      <a:solidFill>
                        <a:srgbClr val="CBCBCB"/>
                      </a:solidFill>
                      <a:prstDash val="solid"/>
                      <a:round/>
                      <a:headEnd type="none" w="med" len="med"/>
                      <a:tailEnd type="none" w="med" len="med"/>
                    </a:lnT>
                    <a:lnB w="9525" cap="flat" cmpd="sng" algn="ctr">
                      <a:solidFill>
                        <a:srgbClr val="CBCBCB"/>
                      </a:solidFill>
                      <a:prstDash val="solid"/>
                      <a:round/>
                      <a:headEnd type="none" w="med" len="med"/>
                      <a:tailEnd type="none" w="med" len="med"/>
                    </a:lnB>
                  </a:tcPr>
                </a:tc>
              </a:tr>
              <a:tr h="540802">
                <a:tc>
                  <a:txBody>
                    <a:bodyPr/>
                    <a:lstStyle/>
                    <a:p>
                      <a:r>
                        <a:rPr lang="en-US" sz="2000" b="1">
                          <a:solidFill>
                            <a:srgbClr val="333333"/>
                          </a:solidFill>
                          <a:effectLst/>
                        </a:rPr>
                        <a:t>What makes you think that?</a:t>
                      </a:r>
                      <a:endParaRPr lang="en-US" sz="2000">
                        <a:solidFill>
                          <a:srgbClr val="333333"/>
                        </a:solidFill>
                        <a:effectLst/>
                      </a:endParaRPr>
                    </a:p>
                  </a:txBody>
                  <a:tcPr marL="3466" marR="3466" marT="3466" marB="3466" anchor="ctr">
                    <a:lnL w="9525" cap="flat" cmpd="sng" algn="ctr">
                      <a:solidFill>
                        <a:srgbClr val="CBCBCB"/>
                      </a:solidFill>
                      <a:prstDash val="solid"/>
                      <a:round/>
                      <a:headEnd type="none" w="med" len="med"/>
                      <a:tailEnd type="none" w="med" len="med"/>
                    </a:lnL>
                    <a:lnR w="9525" cap="flat" cmpd="sng" algn="ctr">
                      <a:solidFill>
                        <a:srgbClr val="CBCBCB"/>
                      </a:solidFill>
                      <a:prstDash val="solid"/>
                      <a:round/>
                      <a:headEnd type="none" w="med" len="med"/>
                      <a:tailEnd type="none" w="med" len="med"/>
                    </a:lnR>
                    <a:lnT w="9525" cap="flat" cmpd="sng" algn="ctr">
                      <a:solidFill>
                        <a:srgbClr val="CBCBCB"/>
                      </a:solidFill>
                      <a:prstDash val="solid"/>
                      <a:round/>
                      <a:headEnd type="none" w="med" len="med"/>
                      <a:tailEnd type="none" w="med" len="med"/>
                    </a:lnT>
                    <a:lnB w="9525" cap="flat" cmpd="sng" algn="ctr">
                      <a:solidFill>
                        <a:srgbClr val="CBCBCB"/>
                      </a:solidFill>
                      <a:prstDash val="solid"/>
                      <a:round/>
                      <a:headEnd type="none" w="med" len="med"/>
                      <a:tailEnd type="none" w="med" len="med"/>
                    </a:lnB>
                  </a:tcPr>
                </a:tc>
                <a:tc>
                  <a:txBody>
                    <a:bodyPr/>
                    <a:lstStyle/>
                    <a:p>
                      <a:r>
                        <a:rPr lang="en-US" sz="1600">
                          <a:solidFill>
                            <a:srgbClr val="333333"/>
                          </a:solidFill>
                          <a:effectLst/>
                        </a:rPr>
                        <a:t>Research I read for my literature survey was putting the figure at 60-70%. </a:t>
                      </a:r>
                    </a:p>
                  </a:txBody>
                  <a:tcPr marL="3466" marR="3466" marT="3466" marB="3466" anchor="ctr">
                    <a:lnL w="9525" cap="flat" cmpd="sng" algn="ctr">
                      <a:solidFill>
                        <a:srgbClr val="CBCBCB"/>
                      </a:solidFill>
                      <a:prstDash val="solid"/>
                      <a:round/>
                      <a:headEnd type="none" w="med" len="med"/>
                      <a:tailEnd type="none" w="med" len="med"/>
                    </a:lnL>
                    <a:lnR w="9525" cap="flat" cmpd="sng" algn="ctr">
                      <a:solidFill>
                        <a:srgbClr val="CBCBCB"/>
                      </a:solidFill>
                      <a:prstDash val="solid"/>
                      <a:round/>
                      <a:headEnd type="none" w="med" len="med"/>
                      <a:tailEnd type="none" w="med" len="med"/>
                    </a:lnR>
                    <a:lnT w="9525" cap="flat" cmpd="sng" algn="ctr">
                      <a:solidFill>
                        <a:srgbClr val="CBCBCB"/>
                      </a:solidFill>
                      <a:prstDash val="solid"/>
                      <a:round/>
                      <a:headEnd type="none" w="med" len="med"/>
                      <a:tailEnd type="none" w="med" len="med"/>
                    </a:lnT>
                    <a:lnB w="9525" cap="flat" cmpd="sng" algn="ctr">
                      <a:solidFill>
                        <a:srgbClr val="CBCBCB"/>
                      </a:solidFill>
                      <a:prstDash val="solid"/>
                      <a:round/>
                      <a:headEnd type="none" w="med" len="med"/>
                      <a:tailEnd type="none" w="med" len="med"/>
                    </a:lnB>
                  </a:tcPr>
                </a:tc>
              </a:tr>
              <a:tr h="1605116">
                <a:tc>
                  <a:txBody>
                    <a:bodyPr/>
                    <a:lstStyle/>
                    <a:p>
                      <a:r>
                        <a:rPr lang="en-US" sz="2000" b="1">
                          <a:solidFill>
                            <a:srgbClr val="333333"/>
                          </a:solidFill>
                          <a:effectLst/>
                        </a:rPr>
                        <a:t>What conclusions can you draw from this?</a:t>
                      </a:r>
                      <a:endParaRPr lang="en-US" sz="2000">
                        <a:solidFill>
                          <a:srgbClr val="333333"/>
                        </a:solidFill>
                        <a:effectLst/>
                      </a:endParaRPr>
                    </a:p>
                  </a:txBody>
                  <a:tcPr marL="3466" marR="3466" marT="3466" marB="3466" anchor="ctr">
                    <a:lnL w="9525" cap="flat" cmpd="sng" algn="ctr">
                      <a:solidFill>
                        <a:srgbClr val="CBCBCB"/>
                      </a:solidFill>
                      <a:prstDash val="solid"/>
                      <a:round/>
                      <a:headEnd type="none" w="med" len="med"/>
                      <a:tailEnd type="none" w="med" len="med"/>
                    </a:lnL>
                    <a:lnR w="9525" cap="flat" cmpd="sng" algn="ctr">
                      <a:solidFill>
                        <a:srgbClr val="CBCBCB"/>
                      </a:solidFill>
                      <a:prstDash val="solid"/>
                      <a:round/>
                      <a:headEnd type="none" w="med" len="med"/>
                      <a:tailEnd type="none" w="med" len="med"/>
                    </a:lnR>
                    <a:lnT w="9525" cap="flat" cmpd="sng" algn="ctr">
                      <a:solidFill>
                        <a:srgbClr val="CBCBCB"/>
                      </a:solidFill>
                      <a:prstDash val="solid"/>
                      <a:round/>
                      <a:headEnd type="none" w="med" len="med"/>
                      <a:tailEnd type="none" w="med" len="med"/>
                    </a:lnT>
                    <a:lnB w="9525" cap="flat" cmpd="sng" algn="ctr">
                      <a:solidFill>
                        <a:srgbClr val="CBCBCB"/>
                      </a:solidFill>
                      <a:prstDash val="solid"/>
                      <a:round/>
                      <a:headEnd type="none" w="med" len="med"/>
                      <a:tailEnd type="none" w="med" len="med"/>
                    </a:lnB>
                  </a:tcPr>
                </a:tc>
                <a:tc>
                  <a:txBody>
                    <a:bodyPr/>
                    <a:lstStyle/>
                    <a:p>
                      <a:r>
                        <a:rPr lang="en-US" sz="1600" dirty="0">
                          <a:solidFill>
                            <a:srgbClr val="333333"/>
                          </a:solidFill>
                          <a:effectLst/>
                        </a:rPr>
                        <a:t>There must be reasons why the figures are so different. The sample I surveyed included a large number of mature students, unlike the samples in the previous research. That was because the brief was to look at time management in a particular department which had a high intake of post-experience students.</a:t>
                      </a:r>
                    </a:p>
                  </a:txBody>
                  <a:tcPr marL="3466" marR="3466" marT="3466" marB="3466" anchor="ctr">
                    <a:lnL w="9525" cap="flat" cmpd="sng" algn="ctr">
                      <a:solidFill>
                        <a:srgbClr val="CBCBCB"/>
                      </a:solidFill>
                      <a:prstDash val="solid"/>
                      <a:round/>
                      <a:headEnd type="none" w="med" len="med"/>
                      <a:tailEnd type="none" w="med" len="med"/>
                    </a:lnL>
                    <a:lnR w="9525" cap="flat" cmpd="sng" algn="ctr">
                      <a:solidFill>
                        <a:srgbClr val="CBCBCB"/>
                      </a:solidFill>
                      <a:prstDash val="solid"/>
                      <a:round/>
                      <a:headEnd type="none" w="med" len="med"/>
                      <a:tailEnd type="none" w="med" len="med"/>
                    </a:lnR>
                    <a:lnT w="9525" cap="flat" cmpd="sng" algn="ctr">
                      <a:solidFill>
                        <a:srgbClr val="CBCBCB"/>
                      </a:solidFill>
                      <a:prstDash val="solid"/>
                      <a:round/>
                      <a:headEnd type="none" w="med" len="med"/>
                      <a:tailEnd type="none" w="med" len="med"/>
                    </a:lnT>
                    <a:lnB w="9525" cap="flat" cmpd="sng" algn="ctr">
                      <a:solidFill>
                        <a:srgbClr val="CBCBCB"/>
                      </a:solidFill>
                      <a:prstDash val="solid"/>
                      <a:round/>
                      <a:headEnd type="none" w="med" len="med"/>
                      <a:tailEnd type="none" w="med" len="med"/>
                    </a:lnB>
                  </a:tcPr>
                </a:tc>
              </a:tr>
              <a:tr h="3467666">
                <a:tc>
                  <a:txBody>
                    <a:bodyPr/>
                    <a:lstStyle/>
                    <a:p>
                      <a:r>
                        <a:rPr lang="en-US" sz="2000" b="1" dirty="0">
                          <a:solidFill>
                            <a:srgbClr val="333333"/>
                          </a:solidFill>
                          <a:effectLst/>
                        </a:rPr>
                        <a:t>Finished paragraph for Discussion section</a:t>
                      </a:r>
                      <a:endParaRPr lang="en-US" sz="2000" dirty="0">
                        <a:solidFill>
                          <a:srgbClr val="333333"/>
                        </a:solidFill>
                        <a:effectLst/>
                      </a:endParaRPr>
                    </a:p>
                  </a:txBody>
                  <a:tcPr marL="3466" marR="3466" marT="3466" marB="3466" anchor="ctr">
                    <a:lnL w="9525" cap="flat" cmpd="sng" algn="ctr">
                      <a:solidFill>
                        <a:srgbClr val="CBCBCB"/>
                      </a:solidFill>
                      <a:prstDash val="solid"/>
                      <a:round/>
                      <a:headEnd type="none" w="med" len="med"/>
                      <a:tailEnd type="none" w="med" len="med"/>
                    </a:lnL>
                    <a:lnR w="9525" cap="flat" cmpd="sng" algn="ctr">
                      <a:solidFill>
                        <a:srgbClr val="CBCBCB"/>
                      </a:solidFill>
                      <a:prstDash val="solid"/>
                      <a:round/>
                      <a:headEnd type="none" w="med" len="med"/>
                      <a:tailEnd type="none" w="med" len="med"/>
                    </a:lnR>
                    <a:lnT w="9525" cap="flat" cmpd="sng" algn="ctr">
                      <a:solidFill>
                        <a:srgbClr val="CBCBCB"/>
                      </a:solidFill>
                      <a:prstDash val="solid"/>
                      <a:round/>
                      <a:headEnd type="none" w="med" len="med"/>
                      <a:tailEnd type="none" w="med" len="med"/>
                    </a:lnT>
                    <a:lnB w="9525" cap="flat" cmpd="sng" algn="ctr">
                      <a:solidFill>
                        <a:srgbClr val="CBCBCB"/>
                      </a:solidFill>
                      <a:prstDash val="solid"/>
                      <a:round/>
                      <a:headEnd type="none" w="med" len="med"/>
                      <a:tailEnd type="none" w="med" len="med"/>
                    </a:lnB>
                  </a:tcPr>
                </a:tc>
                <a:tc>
                  <a:txBody>
                    <a:bodyPr/>
                    <a:lstStyle/>
                    <a:p>
                      <a:r>
                        <a:rPr lang="en-US" sz="1600" dirty="0">
                          <a:solidFill>
                            <a:srgbClr val="333333"/>
                          </a:solidFill>
                          <a:effectLst/>
                        </a:rPr>
                        <a:t>The percentage of students surveyed who experienced problems with time management was much higher at 95% than the 60% reported in Jones (2006: 33) or the 70% reported in Smith (2007a: 17). This may be due to the large number of mature students recruited to this post-experience course. Taylor (2004: 16-21) has described the additional time commitments reported by students with young families, and the impact these may have on effective management of study time. The department </a:t>
                      </a:r>
                      <a:r>
                        <a:rPr lang="en-US" sz="1600" dirty="0" err="1">
                          <a:solidFill>
                            <a:srgbClr val="333333"/>
                          </a:solidFill>
                          <a:effectLst/>
                        </a:rPr>
                        <a:t>recognises</a:t>
                      </a:r>
                      <a:r>
                        <a:rPr lang="en-US" sz="1600" dirty="0">
                          <a:solidFill>
                            <a:srgbClr val="333333"/>
                          </a:solidFill>
                          <a:effectLst/>
                        </a:rPr>
                        <a:t> this, offering flexible seminar times. However it may be that students would benefit from more advice in this area.  </a:t>
                      </a:r>
                    </a:p>
                  </a:txBody>
                  <a:tcPr marL="3466" marR="3466" marT="3466" marB="3466" anchor="ctr">
                    <a:lnL w="9525" cap="flat" cmpd="sng" algn="ctr">
                      <a:solidFill>
                        <a:srgbClr val="CBCBCB"/>
                      </a:solidFill>
                      <a:prstDash val="solid"/>
                      <a:round/>
                      <a:headEnd type="none" w="med" len="med"/>
                      <a:tailEnd type="none" w="med" len="med"/>
                    </a:lnL>
                    <a:lnR w="9525" cap="flat" cmpd="sng" algn="ctr">
                      <a:solidFill>
                        <a:srgbClr val="CBCBCB"/>
                      </a:solidFill>
                      <a:prstDash val="solid"/>
                      <a:round/>
                      <a:headEnd type="none" w="med" len="med"/>
                      <a:tailEnd type="none" w="med" len="med"/>
                    </a:lnR>
                    <a:lnT w="9525" cap="flat" cmpd="sng" algn="ctr">
                      <a:solidFill>
                        <a:srgbClr val="CBCBCB"/>
                      </a:solidFill>
                      <a:prstDash val="solid"/>
                      <a:round/>
                      <a:headEnd type="none" w="med" len="med"/>
                      <a:tailEnd type="none" w="med" len="med"/>
                    </a:lnT>
                    <a:lnB w="9525" cap="flat" cmpd="sng" algn="ctr">
                      <a:solidFill>
                        <a:srgbClr val="CBCBCB"/>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665493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t>Framework is like a PATH</a:t>
            </a:r>
          </a:p>
          <a:p>
            <a:pPr lvl="1"/>
            <a:r>
              <a:rPr lang="en-US" sz="2400" dirty="0"/>
              <a:t>Why</a:t>
            </a:r>
          </a:p>
          <a:p>
            <a:pPr lvl="1"/>
            <a:r>
              <a:rPr lang="en-US" sz="2400" dirty="0"/>
              <a:t>How</a:t>
            </a:r>
          </a:p>
          <a:p>
            <a:pPr lvl="1"/>
            <a:r>
              <a:rPr lang="en-US" sz="2400" dirty="0"/>
              <a:t>Discovered PATH</a:t>
            </a:r>
          </a:p>
          <a:p>
            <a:pPr lvl="1"/>
            <a:r>
              <a:rPr lang="en-US" sz="2400" dirty="0"/>
              <a:t>Undiscovered </a:t>
            </a:r>
            <a:r>
              <a:rPr lang="en-US" sz="2400" dirty="0" smtClean="0"/>
              <a:t>PATH</a:t>
            </a:r>
          </a:p>
          <a:p>
            <a:pPr marL="342900" lvl="1" indent="-342900">
              <a:buFont typeface="Arial" pitchFamily="34" charset="0"/>
              <a:buChar char="•"/>
            </a:pPr>
            <a:r>
              <a:rPr lang="en-US" sz="2800" dirty="0"/>
              <a:t>Help researchers understand other people’s PATH</a:t>
            </a:r>
          </a:p>
        </p:txBody>
      </p:sp>
      <p:sp>
        <p:nvSpPr>
          <p:cNvPr id="2" name="Title 1"/>
          <p:cNvSpPr>
            <a:spLocks noGrp="1"/>
          </p:cNvSpPr>
          <p:nvPr>
            <p:ph type="title"/>
          </p:nvPr>
        </p:nvSpPr>
        <p:spPr/>
        <p:txBody>
          <a:bodyPr>
            <a:normAutofit fontScale="90000"/>
          </a:bodyPr>
          <a:lstStyle/>
          <a:p>
            <a:r>
              <a:rPr lang="en-US" dirty="0" smtClean="0"/>
              <a:t>Theoretical vs. Conceptual </a:t>
            </a:r>
            <a:br>
              <a:rPr lang="en-US" dirty="0" smtClean="0"/>
            </a:br>
            <a:r>
              <a:rPr lang="en-US" dirty="0" smtClean="0"/>
              <a:t>Framework</a:t>
            </a:r>
            <a:endParaRPr lang="en-US" dirty="0"/>
          </a:p>
        </p:txBody>
      </p:sp>
    </p:spTree>
    <p:extLst>
      <p:ext uri="{BB962C8B-B14F-4D97-AF65-F5344CB8AC3E}">
        <p14:creationId xmlns:p14="http://schemas.microsoft.com/office/powerpoint/2010/main" val="4324550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2286000"/>
            <a:ext cx="8229600" cy="4191000"/>
          </a:xfrm>
        </p:spPr>
        <p:txBody>
          <a:bodyPr>
            <a:normAutofit/>
          </a:bodyPr>
          <a:lstStyle/>
          <a:p>
            <a:r>
              <a:rPr lang="en-US" dirty="0" smtClean="0">
                <a:solidFill>
                  <a:schemeClr val="tx1"/>
                </a:solidFill>
              </a:rPr>
              <a:t>Considered as </a:t>
            </a:r>
            <a:r>
              <a:rPr lang="en-US" dirty="0">
                <a:solidFill>
                  <a:schemeClr val="tx1"/>
                </a:solidFill>
              </a:rPr>
              <a:t>two different sets of ideas used in academic writing and research</a:t>
            </a:r>
            <a:r>
              <a:rPr lang="en-US" dirty="0" smtClean="0">
                <a:solidFill>
                  <a:schemeClr val="tx1"/>
                </a:solidFill>
              </a:rPr>
              <a:t>.</a:t>
            </a:r>
            <a:br>
              <a:rPr lang="en-US" dirty="0" smtClean="0">
                <a:solidFill>
                  <a:schemeClr val="tx1"/>
                </a:solidFill>
              </a:rPr>
            </a:br>
            <a:r>
              <a:rPr lang="en-US" dirty="0">
                <a:solidFill>
                  <a:schemeClr val="tx1"/>
                </a:solidFill>
              </a:rPr>
              <a:t/>
            </a:r>
            <a:br>
              <a:rPr lang="en-US" dirty="0">
                <a:solidFill>
                  <a:schemeClr val="tx1"/>
                </a:solidFill>
              </a:rPr>
            </a:br>
            <a:endParaRPr lang="en-US" dirty="0">
              <a:solidFill>
                <a:schemeClr val="tx1"/>
              </a:solidFill>
            </a:endParaRPr>
          </a:p>
        </p:txBody>
      </p:sp>
      <p:sp>
        <p:nvSpPr>
          <p:cNvPr id="7" name="Title 1"/>
          <p:cNvSpPr txBox="1">
            <a:spLocks/>
          </p:cNvSpPr>
          <p:nvPr/>
        </p:nvSpPr>
        <p:spPr>
          <a:xfrm>
            <a:off x="457200" y="338328"/>
            <a:ext cx="8229600" cy="1252728"/>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mtClean="0"/>
              <a:t>Theoretical vs. Conceptual </a:t>
            </a:r>
            <a:br>
              <a:rPr lang="en-US" smtClean="0"/>
            </a:br>
            <a:r>
              <a:rPr lang="en-US" smtClean="0"/>
              <a:t>Framework</a:t>
            </a:r>
            <a:endParaRPr lang="en-US" dirty="0"/>
          </a:p>
        </p:txBody>
      </p:sp>
    </p:spTree>
    <p:extLst>
      <p:ext uri="{BB962C8B-B14F-4D97-AF65-F5344CB8AC3E}">
        <p14:creationId xmlns:p14="http://schemas.microsoft.com/office/powerpoint/2010/main" val="9550093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667000"/>
            <a:ext cx="8763000" cy="3962400"/>
          </a:xfrm>
        </p:spPr>
        <p:txBody>
          <a:bodyPr>
            <a:normAutofit/>
          </a:bodyPr>
          <a:lstStyle/>
          <a:p>
            <a:r>
              <a:rPr lang="en-US" dirty="0" smtClean="0"/>
              <a:t>Collection of Related ideas and assumptions</a:t>
            </a:r>
          </a:p>
          <a:p>
            <a:r>
              <a:rPr lang="en-US" dirty="0" smtClean="0"/>
              <a:t>Provides guidance to research questions</a:t>
            </a:r>
          </a:p>
          <a:p>
            <a:r>
              <a:rPr lang="en-US" dirty="0"/>
              <a:t>Academics refer to their theoretical frameworks when publishing papers or experiments to explicitly identify the </a:t>
            </a:r>
            <a:r>
              <a:rPr lang="en-US" b="1" dirty="0"/>
              <a:t>assumptions that inform their work</a:t>
            </a:r>
            <a:r>
              <a:rPr lang="en-US" dirty="0"/>
              <a:t>. </a:t>
            </a:r>
            <a:endParaRPr lang="en-US" dirty="0" smtClean="0"/>
          </a:p>
          <a:p>
            <a:r>
              <a:rPr lang="en-US" dirty="0" smtClean="0"/>
              <a:t>This </a:t>
            </a:r>
            <a:r>
              <a:rPr lang="en-US" dirty="0"/>
              <a:t>allows readers in the field immediate familiarity with the ideas on which a study is based, and a beginning point for critical analysis</a:t>
            </a:r>
            <a:r>
              <a:rPr lang="en-US" dirty="0" smtClean="0"/>
              <a:t>.</a:t>
            </a:r>
            <a:endParaRPr lang="en-US" dirty="0"/>
          </a:p>
        </p:txBody>
      </p:sp>
      <p:sp>
        <p:nvSpPr>
          <p:cNvPr id="2" name="Title 1"/>
          <p:cNvSpPr>
            <a:spLocks noGrp="1"/>
          </p:cNvSpPr>
          <p:nvPr>
            <p:ph type="title"/>
          </p:nvPr>
        </p:nvSpPr>
        <p:spPr/>
        <p:txBody>
          <a:bodyPr/>
          <a:lstStyle/>
          <a:p>
            <a:r>
              <a:rPr lang="en-US" dirty="0" smtClean="0"/>
              <a:t>Theoretical Framework</a:t>
            </a:r>
            <a:endParaRPr lang="en-US" dirty="0"/>
          </a:p>
        </p:txBody>
      </p:sp>
    </p:spTree>
    <p:extLst>
      <p:ext uri="{BB962C8B-B14F-4D97-AF65-F5344CB8AC3E}">
        <p14:creationId xmlns:p14="http://schemas.microsoft.com/office/powerpoint/2010/main" val="42193158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It is an organized way of thinking, why we are doing a particular research, what is the process and activities involved in it. </a:t>
            </a:r>
          </a:p>
          <a:p>
            <a:r>
              <a:rPr lang="en-US" dirty="0"/>
              <a:t>conceptual framework refers to the specific ideas a researcher uses in the study</a:t>
            </a:r>
            <a:r>
              <a:rPr lang="en-US" dirty="0" smtClean="0"/>
              <a:t>.</a:t>
            </a:r>
          </a:p>
          <a:p>
            <a:endParaRPr lang="en-US" dirty="0"/>
          </a:p>
        </p:txBody>
      </p:sp>
      <p:sp>
        <p:nvSpPr>
          <p:cNvPr id="2" name="Title 1"/>
          <p:cNvSpPr>
            <a:spLocks noGrp="1"/>
          </p:cNvSpPr>
          <p:nvPr>
            <p:ph type="title"/>
          </p:nvPr>
        </p:nvSpPr>
        <p:spPr/>
        <p:txBody>
          <a:bodyPr/>
          <a:lstStyle/>
          <a:p>
            <a:r>
              <a:rPr lang="en-US" dirty="0" smtClean="0"/>
              <a:t>Conceptual Framework </a:t>
            </a:r>
            <a:endParaRPr lang="en-US" dirty="0"/>
          </a:p>
        </p:txBody>
      </p:sp>
    </p:spTree>
    <p:extLst>
      <p:ext uri="{BB962C8B-B14F-4D97-AF65-F5344CB8AC3E}">
        <p14:creationId xmlns:p14="http://schemas.microsoft.com/office/powerpoint/2010/main" val="35159053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177690704"/>
              </p:ext>
            </p:extLst>
          </p:nvPr>
        </p:nvGraphicFramePr>
        <p:xfrm>
          <a:off x="228600" y="152399"/>
          <a:ext cx="8610600" cy="7132321"/>
        </p:xfrm>
        <a:graphic>
          <a:graphicData uri="http://schemas.openxmlformats.org/drawingml/2006/table">
            <a:tbl>
              <a:tblPr firstRow="1" bandRow="1">
                <a:tableStyleId>{BC89EF96-8CEA-46FF-86C4-4CE0E7609802}</a:tableStyleId>
              </a:tblPr>
              <a:tblGrid>
                <a:gridCol w="2870200"/>
                <a:gridCol w="2870200"/>
                <a:gridCol w="2870200"/>
              </a:tblGrid>
              <a:tr h="1190728">
                <a:tc>
                  <a:txBody>
                    <a:bodyPr/>
                    <a:lstStyle/>
                    <a:p>
                      <a:r>
                        <a:rPr lang="en-US" sz="2400" dirty="0" smtClean="0">
                          <a:solidFill>
                            <a:schemeClr val="bg1"/>
                          </a:solidFill>
                        </a:rPr>
                        <a:t>Basis</a:t>
                      </a:r>
                      <a:endParaRPr lang="en-US" sz="2400" dirty="0">
                        <a:solidFill>
                          <a:schemeClr val="bg1"/>
                        </a:solidFill>
                        <a:latin typeface="Times New Roman" panose="02020603050405020304" pitchFamily="18" charset="0"/>
                        <a:cs typeface="Times New Roman" panose="02020603050405020304" pitchFamily="18" charset="0"/>
                      </a:endParaRPr>
                    </a:p>
                  </a:txBody>
                  <a:tcPr/>
                </a:tc>
                <a:tc>
                  <a:txBody>
                    <a:bodyPr/>
                    <a:lstStyle/>
                    <a:p>
                      <a:r>
                        <a:rPr lang="en-US" sz="2400" dirty="0" smtClean="0">
                          <a:solidFill>
                            <a:schemeClr val="bg1"/>
                          </a:solidFill>
                        </a:rPr>
                        <a:t>Theoretical Framework</a:t>
                      </a:r>
                      <a:endParaRPr lang="en-US" sz="2400" dirty="0">
                        <a:solidFill>
                          <a:schemeClr val="bg1"/>
                        </a:solidFill>
                        <a:latin typeface="Times New Roman" panose="02020603050405020304" pitchFamily="18" charset="0"/>
                        <a:cs typeface="Times New Roman" panose="02020603050405020304" pitchFamily="18" charset="0"/>
                      </a:endParaRPr>
                    </a:p>
                  </a:txBody>
                  <a:tcPr/>
                </a:tc>
                <a:tc>
                  <a:txBody>
                    <a:bodyPr/>
                    <a:lstStyle/>
                    <a:p>
                      <a:r>
                        <a:rPr lang="en-US" sz="2400" dirty="0" smtClean="0">
                          <a:solidFill>
                            <a:schemeClr val="bg1"/>
                          </a:solidFill>
                        </a:rPr>
                        <a:t>Conceptual</a:t>
                      </a:r>
                      <a:r>
                        <a:rPr lang="en-US" sz="2400" baseline="0" dirty="0" smtClean="0">
                          <a:solidFill>
                            <a:schemeClr val="bg1"/>
                          </a:solidFill>
                        </a:rPr>
                        <a:t> Framework</a:t>
                      </a:r>
                      <a:endParaRPr lang="en-US" sz="2400" dirty="0">
                        <a:solidFill>
                          <a:schemeClr val="bg1"/>
                        </a:solidFill>
                        <a:latin typeface="Times New Roman" panose="02020603050405020304" pitchFamily="18" charset="0"/>
                        <a:cs typeface="Times New Roman" panose="02020603050405020304" pitchFamily="18" charset="0"/>
                      </a:endParaRPr>
                    </a:p>
                  </a:txBody>
                  <a:tcPr/>
                </a:tc>
              </a:tr>
              <a:tr h="790473">
                <a:tc>
                  <a:txBody>
                    <a:bodyPr/>
                    <a:lstStyle/>
                    <a:p>
                      <a:r>
                        <a:rPr lang="en-US" sz="2000" dirty="0" smtClean="0"/>
                        <a:t>Idea</a:t>
                      </a:r>
                      <a:endParaRPr lang="en-US" sz="2000" b="1" dirty="0">
                        <a:latin typeface="Times New Roman" panose="02020603050405020304" pitchFamily="18" charset="0"/>
                        <a:cs typeface="Times New Roman" panose="02020603050405020304" pitchFamily="18" charset="0"/>
                      </a:endParaRPr>
                    </a:p>
                  </a:txBody>
                  <a:tcPr/>
                </a:tc>
                <a:tc>
                  <a:txBody>
                    <a:bodyPr/>
                    <a:lstStyle/>
                    <a:p>
                      <a:r>
                        <a:rPr lang="en-US" sz="2000" dirty="0" smtClean="0"/>
                        <a:t>Big idea</a:t>
                      </a:r>
                      <a:endParaRPr lang="en-US" sz="2000" dirty="0">
                        <a:latin typeface="Times New Roman" panose="02020603050405020304" pitchFamily="18" charset="0"/>
                        <a:cs typeface="Times New Roman" panose="02020603050405020304" pitchFamily="18" charset="0"/>
                      </a:endParaRPr>
                    </a:p>
                  </a:txBody>
                  <a:tcPr/>
                </a:tc>
                <a:tc>
                  <a:txBody>
                    <a:bodyPr/>
                    <a:lstStyle/>
                    <a:p>
                      <a:r>
                        <a:rPr lang="en-US" sz="2000" dirty="0" smtClean="0"/>
                        <a:t>Small Idea emerging out of big idea</a:t>
                      </a:r>
                      <a:endParaRPr lang="en-US" sz="2000" dirty="0">
                        <a:latin typeface="Times New Roman" panose="02020603050405020304" pitchFamily="18" charset="0"/>
                        <a:cs typeface="Times New Roman" panose="02020603050405020304" pitchFamily="18" charset="0"/>
                      </a:endParaRPr>
                    </a:p>
                  </a:txBody>
                  <a:tcPr/>
                </a:tc>
              </a:tr>
              <a:tr h="1066800">
                <a:tc>
                  <a:txBody>
                    <a:bodyPr/>
                    <a:lstStyle/>
                    <a:p>
                      <a:r>
                        <a:rPr lang="en-US" sz="2000" dirty="0" smtClean="0"/>
                        <a:t>Leads to</a:t>
                      </a:r>
                      <a:endParaRPr lang="en-US" sz="2000" b="1" dirty="0">
                        <a:latin typeface="Times New Roman" panose="02020603050405020304" pitchFamily="18" charset="0"/>
                        <a:cs typeface="Times New Roman" panose="02020603050405020304" pitchFamily="18" charset="0"/>
                      </a:endParaRPr>
                    </a:p>
                  </a:txBody>
                  <a:tcPr/>
                </a:tc>
                <a:tc>
                  <a:txBody>
                    <a:bodyPr/>
                    <a:lstStyle/>
                    <a:p>
                      <a:r>
                        <a:rPr lang="en-US" sz="2000" dirty="0" smtClean="0"/>
                        <a:t>Assumptions on which the paper is based</a:t>
                      </a:r>
                      <a:endParaRPr lang="en-US" sz="2000" dirty="0" smtClean="0">
                        <a:latin typeface="Times New Roman" panose="02020603050405020304" pitchFamily="18" charset="0"/>
                        <a:cs typeface="Times New Roman" panose="02020603050405020304" pitchFamily="18" charset="0"/>
                      </a:endParaRPr>
                    </a:p>
                  </a:txBody>
                  <a:tcPr/>
                </a:tc>
                <a:tc>
                  <a:txBody>
                    <a:bodyPr/>
                    <a:lstStyle/>
                    <a:p>
                      <a:r>
                        <a:rPr lang="en-US" sz="2000" dirty="0" smtClean="0"/>
                        <a:t>Part of theoretical framework,</a:t>
                      </a:r>
                      <a:r>
                        <a:rPr lang="en-US" sz="2000" baseline="0" dirty="0" smtClean="0"/>
                        <a:t> but is addressed in the research</a:t>
                      </a:r>
                      <a:endParaRPr lang="en-US" sz="2000" dirty="0">
                        <a:latin typeface="Times New Roman" panose="02020603050405020304" pitchFamily="18" charset="0"/>
                        <a:cs typeface="Times New Roman" panose="02020603050405020304" pitchFamily="18" charset="0"/>
                      </a:endParaRPr>
                    </a:p>
                  </a:txBody>
                  <a:tcPr/>
                </a:tc>
              </a:tr>
              <a:tr h="1371600">
                <a:tc>
                  <a:txBody>
                    <a:bodyPr/>
                    <a:lstStyle/>
                    <a:p>
                      <a:r>
                        <a:rPr lang="en-US" sz="2000" dirty="0" smtClean="0"/>
                        <a:t>Define</a:t>
                      </a:r>
                      <a:endParaRPr lang="en-US" sz="2000" b="1" dirty="0">
                        <a:latin typeface="Times New Roman" panose="02020603050405020304" pitchFamily="18" charset="0"/>
                        <a:cs typeface="Times New Roman" panose="02020603050405020304" pitchFamily="18" charset="0"/>
                      </a:endParaRPr>
                    </a:p>
                  </a:txBody>
                  <a:tcPr/>
                </a:tc>
                <a:tc>
                  <a:txBody>
                    <a:bodyPr/>
                    <a:lstStyle/>
                    <a:p>
                      <a:r>
                        <a:rPr lang="en-US" sz="2000" dirty="0" smtClean="0"/>
                        <a:t>Many ideas that are not explored within the paper or experiment; collection of related ideas</a:t>
                      </a:r>
                      <a:endParaRPr lang="en-US" sz="2000" dirty="0">
                        <a:latin typeface="Times New Roman" panose="02020603050405020304" pitchFamily="18" charset="0"/>
                        <a:cs typeface="Times New Roman" panose="02020603050405020304" pitchFamily="18" charset="0"/>
                      </a:endParaRPr>
                    </a:p>
                  </a:txBody>
                  <a:tcPr/>
                </a:tc>
                <a:tc>
                  <a:txBody>
                    <a:bodyPr/>
                    <a:lstStyle/>
                    <a:p>
                      <a:r>
                        <a:rPr lang="en-US" sz="2000" kern="1200" dirty="0" smtClean="0">
                          <a:effectLst/>
                        </a:rPr>
                        <a:t>Set of specific ideas that can be used within the larger theoretical framework</a:t>
                      </a:r>
                      <a:endParaRPr lang="en-US" sz="2000" dirty="0">
                        <a:latin typeface="Times New Roman" panose="02020603050405020304" pitchFamily="18" charset="0"/>
                        <a:cs typeface="Times New Roman" panose="02020603050405020304" pitchFamily="18" charset="0"/>
                      </a:endParaRPr>
                    </a:p>
                  </a:txBody>
                  <a:tcPr/>
                </a:tc>
              </a:tr>
              <a:tr h="1790287">
                <a:tc>
                  <a:txBody>
                    <a:bodyPr/>
                    <a:lstStyle/>
                    <a:p>
                      <a:r>
                        <a:rPr lang="en-US" sz="2000" dirty="0" smtClean="0"/>
                        <a:t>Example</a:t>
                      </a:r>
                      <a:endParaRPr lang="en-US" sz="2000" b="1" dirty="0">
                        <a:latin typeface="Times New Roman" panose="02020603050405020304" pitchFamily="18" charset="0"/>
                        <a:cs typeface="Times New Roman" panose="02020603050405020304" pitchFamily="18" charset="0"/>
                      </a:endParaRPr>
                    </a:p>
                  </a:txBody>
                  <a:tcPr/>
                </a:tc>
                <a:tc>
                  <a:txBody>
                    <a:bodyPr/>
                    <a:lstStyle/>
                    <a:p>
                      <a:r>
                        <a:rPr lang="en-US" sz="2000" dirty="0" smtClean="0"/>
                        <a:t>Talk about the views of behaviorist which does not cater to the dreams in early childhood stage</a:t>
                      </a:r>
                      <a:endParaRPr lang="en-US" sz="2000"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dirty="0" smtClean="0">
                          <a:effectLst/>
                        </a:rPr>
                        <a:t>Freudian psychologist is likely to place a great deal of importance on aspects of early childhood</a:t>
                      </a:r>
                      <a:r>
                        <a:rPr lang="en-US" sz="2000" dirty="0" smtClean="0"/>
                        <a:t/>
                      </a:r>
                      <a:br>
                        <a:rPr lang="en-US" sz="2000" dirty="0" smtClean="0"/>
                      </a:br>
                      <a:endParaRPr lang="en-US" sz="2000" dirty="0" smtClean="0"/>
                    </a:p>
                    <a:p>
                      <a:endParaRPr lang="en-US" sz="20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11014873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654623994"/>
              </p:ext>
            </p:extLst>
          </p:nvPr>
        </p:nvGraphicFramePr>
        <p:xfrm>
          <a:off x="1219200" y="914400"/>
          <a:ext cx="6629400" cy="5579428"/>
        </p:xfrm>
        <a:graphic>
          <a:graphicData uri="http://schemas.openxmlformats.org/drawingml/2006/table">
            <a:tbl>
              <a:tblPr>
                <a:tableStyleId>{3C2FFA5D-87B4-456A-9821-1D502468CF0F}</a:tableStyleId>
              </a:tblPr>
              <a:tblGrid>
                <a:gridCol w="3314700"/>
                <a:gridCol w="3314700"/>
              </a:tblGrid>
              <a:tr h="903768">
                <a:tc>
                  <a:txBody>
                    <a:bodyPr/>
                    <a:lstStyle/>
                    <a:p>
                      <a:pPr algn="l"/>
                      <a:r>
                        <a:rPr lang="en-US" sz="2000" dirty="0"/>
                        <a:t>Questions to </a:t>
                      </a:r>
                      <a:r>
                        <a:rPr lang="en-US" sz="2000" dirty="0" smtClean="0"/>
                        <a:t>ask</a:t>
                      </a:r>
                      <a:endParaRPr lang="en-US" sz="2000" b="1" dirty="0"/>
                    </a:p>
                  </a:txBody>
                  <a:tcPr marL="25915" marR="25915" marT="25915" marB="25915" anchor="ctr"/>
                </a:tc>
                <a:tc>
                  <a:txBody>
                    <a:bodyPr/>
                    <a:lstStyle/>
                    <a:p>
                      <a:pPr algn="l"/>
                      <a:endParaRPr lang="en-US" sz="2000" dirty="0"/>
                    </a:p>
                  </a:txBody>
                  <a:tcPr marL="19137" marR="19137" marT="9569" marB="9569"/>
                </a:tc>
              </a:tr>
              <a:tr h="903768">
                <a:tc>
                  <a:txBody>
                    <a:bodyPr/>
                    <a:lstStyle/>
                    <a:p>
                      <a:pPr algn="l"/>
                      <a:r>
                        <a:rPr lang="en-US" sz="2000" dirty="0"/>
                        <a:t>Accuracy</a:t>
                      </a:r>
                    </a:p>
                  </a:txBody>
                  <a:tcPr marL="25915" marR="25915" marT="25915" marB="25915" anchor="ctr"/>
                </a:tc>
                <a:tc>
                  <a:txBody>
                    <a:bodyPr/>
                    <a:lstStyle/>
                    <a:p>
                      <a:pPr algn="l">
                        <a:buFont typeface="Arial"/>
                        <a:buChar char="•"/>
                      </a:pPr>
                      <a:r>
                        <a:rPr lang="en-US" sz="2000" dirty="0">
                          <a:effectLst/>
                        </a:rPr>
                        <a:t>Is the information reliable?</a:t>
                      </a:r>
                    </a:p>
                    <a:p>
                      <a:pPr algn="l">
                        <a:buFont typeface="Arial"/>
                        <a:buChar char="•"/>
                      </a:pPr>
                      <a:r>
                        <a:rPr lang="en-US" sz="2000" dirty="0">
                          <a:effectLst/>
                        </a:rPr>
                        <a:t>Is the information error-free?</a:t>
                      </a:r>
                    </a:p>
                    <a:p>
                      <a:pPr algn="l">
                        <a:buFont typeface="Arial"/>
                        <a:buChar char="•"/>
                      </a:pPr>
                      <a:r>
                        <a:rPr lang="en-US" sz="2000" dirty="0">
                          <a:effectLst/>
                        </a:rPr>
                        <a:t>Is the information based on proven facts?</a:t>
                      </a:r>
                    </a:p>
                    <a:p>
                      <a:pPr algn="l">
                        <a:buFont typeface="Arial"/>
                        <a:buChar char="•"/>
                      </a:pPr>
                      <a:r>
                        <a:rPr lang="en-US" sz="2000" dirty="0">
                          <a:effectLst/>
                        </a:rPr>
                        <a:t>Can the information be verified against other reliable sources?</a:t>
                      </a:r>
                    </a:p>
                  </a:txBody>
                  <a:tcPr marL="25915" marR="25915" marT="25915" marB="25915" anchor="ctr"/>
                </a:tc>
              </a:tr>
              <a:tr h="967562">
                <a:tc>
                  <a:txBody>
                    <a:bodyPr/>
                    <a:lstStyle/>
                    <a:p>
                      <a:pPr algn="l"/>
                      <a:r>
                        <a:rPr lang="en-US" sz="2000" dirty="0"/>
                        <a:t>Authority</a:t>
                      </a:r>
                    </a:p>
                  </a:txBody>
                  <a:tcPr marL="25915" marR="25915" marT="25915" marB="25915" anchor="ctr"/>
                </a:tc>
                <a:tc>
                  <a:txBody>
                    <a:bodyPr/>
                    <a:lstStyle/>
                    <a:p>
                      <a:pPr algn="l">
                        <a:buFont typeface="Arial"/>
                        <a:buChar char="•"/>
                      </a:pPr>
                      <a:r>
                        <a:rPr lang="en-US" sz="2000" dirty="0">
                          <a:effectLst/>
                        </a:rPr>
                        <a:t>Who is the author?</a:t>
                      </a:r>
                    </a:p>
                    <a:p>
                      <a:pPr algn="l">
                        <a:buFont typeface="Arial"/>
                        <a:buChar char="•"/>
                      </a:pPr>
                      <a:r>
                        <a:rPr lang="en-US" sz="2000" dirty="0">
                          <a:effectLst/>
                        </a:rPr>
                        <a:t>Does he or she have the qualifications to speak/write on that topic?</a:t>
                      </a:r>
                    </a:p>
                    <a:p>
                      <a:pPr algn="l">
                        <a:buFont typeface="Arial"/>
                        <a:buChar char="•"/>
                      </a:pPr>
                      <a:r>
                        <a:rPr lang="en-US" sz="2000" dirty="0">
                          <a:effectLst/>
                        </a:rPr>
                        <a:t>Is the author affiliated with a reputable university or organization in this subject field?</a:t>
                      </a:r>
                    </a:p>
                  </a:txBody>
                  <a:tcPr marL="25915" marR="25915" marT="25915" marB="25915" anchor="ctr"/>
                </a:tc>
              </a:tr>
            </a:tbl>
          </a:graphicData>
        </a:graphic>
      </p:graphicFrame>
      <p:sp>
        <p:nvSpPr>
          <p:cNvPr id="9" name="Title 1"/>
          <p:cNvSpPr txBox="1">
            <a:spLocks/>
          </p:cNvSpPr>
          <p:nvPr/>
        </p:nvSpPr>
        <p:spPr>
          <a:xfrm>
            <a:off x="0" y="228600"/>
            <a:ext cx="8382000" cy="609600"/>
          </a:xfrm>
          <a:prstGeom prst="rect">
            <a:avLst/>
          </a:prstGeom>
        </p:spPr>
        <p:txBody>
          <a:bodyP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bg1"/>
                </a:solidFill>
                <a:latin typeface="Times New Roman" panose="02020603050405020304" pitchFamily="18" charset="0"/>
                <a:cs typeface="Times New Roman" panose="02020603050405020304" pitchFamily="18" charset="0"/>
              </a:rPr>
              <a:t>Evaluation Criteria for the Sources</a:t>
            </a:r>
            <a:endParaRPr lang="en-US"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8217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78536202"/>
              </p:ext>
            </p:extLst>
          </p:nvPr>
        </p:nvGraphicFramePr>
        <p:xfrm>
          <a:off x="1295400" y="990600"/>
          <a:ext cx="6629400" cy="5032290"/>
        </p:xfrm>
        <a:graphic>
          <a:graphicData uri="http://schemas.openxmlformats.org/drawingml/2006/table">
            <a:tbl>
              <a:tblPr>
                <a:tableStyleId>{08FB837D-C827-4EFA-A057-4D05807E0F7C}</a:tableStyleId>
              </a:tblPr>
              <a:tblGrid>
                <a:gridCol w="3314700"/>
                <a:gridCol w="3314700"/>
              </a:tblGrid>
              <a:tr h="903768">
                <a:tc>
                  <a:txBody>
                    <a:bodyPr/>
                    <a:lstStyle/>
                    <a:p>
                      <a:pPr algn="l"/>
                      <a:r>
                        <a:rPr lang="en-US" sz="2000" dirty="0"/>
                        <a:t>Objectivity</a:t>
                      </a:r>
                    </a:p>
                  </a:txBody>
                  <a:tcPr marL="25915" marR="25915" marT="25915" marB="25915" anchor="ctr"/>
                </a:tc>
                <a:tc>
                  <a:txBody>
                    <a:bodyPr/>
                    <a:lstStyle/>
                    <a:p>
                      <a:pPr algn="l">
                        <a:buFont typeface="Arial"/>
                        <a:buChar char="•"/>
                      </a:pPr>
                      <a:r>
                        <a:rPr lang="en-US" sz="2000" dirty="0">
                          <a:effectLst/>
                        </a:rPr>
                        <a:t>What is the intended purpose of the information?</a:t>
                      </a:r>
                    </a:p>
                    <a:p>
                      <a:pPr algn="l">
                        <a:buFont typeface="Arial"/>
                        <a:buChar char="•"/>
                      </a:pPr>
                      <a:r>
                        <a:rPr lang="en-US" sz="2000" dirty="0">
                          <a:effectLst/>
                        </a:rPr>
                        <a:t>Is the information facts or opinions?</a:t>
                      </a:r>
                    </a:p>
                    <a:p>
                      <a:pPr algn="l">
                        <a:buFont typeface="Arial"/>
                        <a:buChar char="•"/>
                      </a:pPr>
                      <a:r>
                        <a:rPr lang="en-US" sz="2000" dirty="0">
                          <a:effectLst/>
                        </a:rPr>
                        <a:t>Is the information biased?</a:t>
                      </a:r>
                    </a:p>
                  </a:txBody>
                  <a:tcPr marL="25915" marR="25915" marT="25915" marB="25915" anchor="ctr"/>
                </a:tc>
              </a:tr>
              <a:tr h="903768">
                <a:tc>
                  <a:txBody>
                    <a:bodyPr/>
                    <a:lstStyle/>
                    <a:p>
                      <a:pPr algn="l"/>
                      <a:r>
                        <a:rPr lang="en-US" sz="2000" dirty="0"/>
                        <a:t>Currency</a:t>
                      </a:r>
                    </a:p>
                  </a:txBody>
                  <a:tcPr marL="25915" marR="25915" marT="25915" marB="25915" anchor="ctr"/>
                </a:tc>
                <a:tc>
                  <a:txBody>
                    <a:bodyPr/>
                    <a:lstStyle/>
                    <a:p>
                      <a:pPr algn="l">
                        <a:buFont typeface="Arial"/>
                        <a:buChar char="•"/>
                      </a:pPr>
                      <a:r>
                        <a:rPr lang="en-US" sz="2000" dirty="0">
                          <a:effectLst/>
                        </a:rPr>
                        <a:t>When was the information published?</a:t>
                      </a:r>
                    </a:p>
                    <a:p>
                      <a:pPr algn="l">
                        <a:buFont typeface="Arial"/>
                        <a:buChar char="•"/>
                      </a:pPr>
                      <a:r>
                        <a:rPr lang="en-US" sz="2000" dirty="0">
                          <a:effectLst/>
                        </a:rPr>
                        <a:t>Is the information current or </a:t>
                      </a:r>
                      <a:r>
                        <a:rPr lang="en-US" sz="2000" dirty="0" err="1">
                          <a:effectLst/>
                        </a:rPr>
                        <a:t>out-dated</a:t>
                      </a:r>
                      <a:r>
                        <a:rPr lang="en-US" sz="2000" dirty="0">
                          <a:effectLst/>
                        </a:rPr>
                        <a:t>?</a:t>
                      </a:r>
                    </a:p>
                    <a:p>
                      <a:pPr algn="l">
                        <a:buFont typeface="Arial"/>
                        <a:buChar char="•"/>
                      </a:pPr>
                      <a:r>
                        <a:rPr lang="en-US" sz="2000" dirty="0">
                          <a:effectLst/>
                        </a:rPr>
                        <a:t>Does currency matter in this topic?</a:t>
                      </a:r>
                    </a:p>
                  </a:txBody>
                  <a:tcPr marL="25915" marR="25915" marT="25915" marB="25915" anchor="ctr"/>
                </a:tc>
              </a:tr>
              <a:tr h="903768">
                <a:tc>
                  <a:txBody>
                    <a:bodyPr/>
                    <a:lstStyle/>
                    <a:p>
                      <a:pPr algn="l"/>
                      <a:r>
                        <a:rPr lang="en-US" sz="2000"/>
                        <a:t>Coverage</a:t>
                      </a:r>
                    </a:p>
                  </a:txBody>
                  <a:tcPr marL="25915" marR="25915" marT="25915" marB="25915" anchor="ctr"/>
                </a:tc>
                <a:tc>
                  <a:txBody>
                    <a:bodyPr/>
                    <a:lstStyle/>
                    <a:p>
                      <a:pPr algn="l">
                        <a:buFont typeface="Arial"/>
                        <a:buChar char="•"/>
                      </a:pPr>
                      <a:r>
                        <a:rPr lang="en-US" sz="2000" dirty="0">
                          <a:effectLst/>
                        </a:rPr>
                        <a:t>Does the information covered meet your information needs?</a:t>
                      </a:r>
                    </a:p>
                    <a:p>
                      <a:pPr algn="l">
                        <a:buFont typeface="Arial"/>
                        <a:buChar char="•"/>
                      </a:pPr>
                      <a:r>
                        <a:rPr lang="en-US" sz="2000" dirty="0">
                          <a:effectLst/>
                        </a:rPr>
                        <a:t>Does it provide basic or in depth coverage?</a:t>
                      </a:r>
                    </a:p>
                  </a:txBody>
                  <a:tcPr marL="25915" marR="25915" marT="25915" marB="25915" anchor="ctr"/>
                </a:tc>
              </a:tr>
            </a:tbl>
          </a:graphicData>
        </a:graphic>
      </p:graphicFrame>
      <p:sp>
        <p:nvSpPr>
          <p:cNvPr id="3" name="Title 1"/>
          <p:cNvSpPr txBox="1">
            <a:spLocks/>
          </p:cNvSpPr>
          <p:nvPr/>
        </p:nvSpPr>
        <p:spPr>
          <a:xfrm>
            <a:off x="0" y="228600"/>
            <a:ext cx="8382000" cy="609600"/>
          </a:xfrm>
          <a:prstGeom prst="rect">
            <a:avLst/>
          </a:prstGeom>
        </p:spPr>
        <p:txBody>
          <a:bodyP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bg1"/>
                </a:solidFill>
                <a:latin typeface="Times New Roman" panose="02020603050405020304" pitchFamily="18" charset="0"/>
                <a:cs typeface="Times New Roman" panose="02020603050405020304" pitchFamily="18" charset="0"/>
              </a:rPr>
              <a:t>Evaluation Criteria for the Sources</a:t>
            </a:r>
            <a:endParaRPr lang="en-US"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70851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2990850"/>
          </a:xfrm>
        </p:spPr>
        <p:txBody>
          <a:bodyPr>
            <a:normAutofit/>
          </a:bodyPr>
          <a:lstStyle/>
          <a:p>
            <a:r>
              <a:rPr lang="en-US" sz="7200" dirty="0" smtClean="0">
                <a:latin typeface="Times New Roman" panose="02020603050405020304" pitchFamily="18" charset="0"/>
                <a:cs typeface="Times New Roman" panose="02020603050405020304" pitchFamily="18" charset="0"/>
              </a:rPr>
              <a:t>The Making of a</a:t>
            </a:r>
            <a:br>
              <a:rPr lang="en-US" sz="7200" dirty="0" smtClean="0">
                <a:latin typeface="Times New Roman" panose="02020603050405020304" pitchFamily="18" charset="0"/>
                <a:cs typeface="Times New Roman" panose="02020603050405020304" pitchFamily="18" charset="0"/>
              </a:rPr>
            </a:br>
            <a:r>
              <a:rPr lang="en-US" sz="7200" dirty="0" smtClean="0">
                <a:latin typeface="Times New Roman" panose="02020603050405020304" pitchFamily="18" charset="0"/>
                <a:cs typeface="Times New Roman" panose="02020603050405020304" pitchFamily="18" charset="0"/>
              </a:rPr>
              <a:t>Literature Review</a:t>
            </a:r>
            <a:endParaRPr lang="en-US" sz="7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12925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675467"/>
            <a:ext cx="8610599" cy="3450696"/>
          </a:xfrm>
        </p:spPr>
        <p:txBody>
          <a:bodyPr>
            <a:normAutofit/>
          </a:bodyPr>
          <a:lstStyle/>
          <a:p>
            <a:pPr marL="0" indent="0">
              <a:buNone/>
            </a:pPr>
            <a:r>
              <a:rPr lang="en-US" sz="4400" dirty="0">
                <a:cs typeface="Times New Roman" panose="02020603050405020304" pitchFamily="18" charset="0"/>
              </a:rPr>
              <a:t>A true literature review is text that </a:t>
            </a:r>
            <a:r>
              <a:rPr lang="en-US" sz="4400" b="1" dirty="0" smtClean="0">
                <a:cs typeface="Times New Roman" panose="02020603050405020304" pitchFamily="18" charset="0"/>
              </a:rPr>
              <a:t>Synthesizes &amp; Analyzes</a:t>
            </a:r>
            <a:r>
              <a:rPr lang="en-US" sz="4400" dirty="0" smtClean="0">
                <a:cs typeface="Times New Roman" panose="02020603050405020304" pitchFamily="18" charset="0"/>
              </a:rPr>
              <a:t> </a:t>
            </a:r>
            <a:r>
              <a:rPr lang="en-US" sz="4400" dirty="0">
                <a:cs typeface="Times New Roman" panose="02020603050405020304" pitchFamily="18" charset="0"/>
              </a:rPr>
              <a:t>all the available current research from </a:t>
            </a:r>
            <a:r>
              <a:rPr lang="en-US" sz="4400" b="1" dirty="0" smtClean="0">
                <a:cs typeface="Times New Roman" panose="02020603050405020304" pitchFamily="18" charset="0"/>
              </a:rPr>
              <a:t>Peer-reviewed Sources</a:t>
            </a:r>
            <a:r>
              <a:rPr lang="en-US" sz="4400" dirty="0" smtClean="0">
                <a:cs typeface="Times New Roman" panose="02020603050405020304" pitchFamily="18" charset="0"/>
              </a:rPr>
              <a:t> and shows </a:t>
            </a:r>
            <a:r>
              <a:rPr lang="en-US" sz="4400" dirty="0">
                <a:cs typeface="Times New Roman" panose="02020603050405020304" pitchFamily="18" charset="0"/>
              </a:rPr>
              <a:t>how it </a:t>
            </a:r>
            <a:r>
              <a:rPr lang="en-US" sz="4400" b="1" dirty="0">
                <a:cs typeface="Times New Roman" panose="02020603050405020304" pitchFamily="18" charset="0"/>
              </a:rPr>
              <a:t>relates</a:t>
            </a:r>
            <a:r>
              <a:rPr lang="en-US" sz="4400" dirty="0">
                <a:cs typeface="Times New Roman" panose="02020603050405020304" pitchFamily="18" charset="0"/>
              </a:rPr>
              <a:t> to your investigation</a:t>
            </a:r>
            <a:r>
              <a:rPr lang="en-US" sz="4400" dirty="0" smtClean="0">
                <a:cs typeface="Times New Roman" panose="02020603050405020304" pitchFamily="18" charset="0"/>
              </a:rPr>
              <a:t>.</a:t>
            </a:r>
            <a:endParaRPr lang="en-US" sz="4400" dirty="0">
              <a:cs typeface="Times New Roman" panose="02020603050405020304" pitchFamily="18" charset="0"/>
            </a:endParaRPr>
          </a:p>
        </p:txBody>
      </p:sp>
      <p:sp>
        <p:nvSpPr>
          <p:cNvPr id="2" name="Title 1"/>
          <p:cNvSpPr>
            <a:spLocks noGrp="1"/>
          </p:cNvSpPr>
          <p:nvPr>
            <p:ph type="title"/>
          </p:nvPr>
        </p:nvSpPr>
        <p:spPr/>
        <p:txBody>
          <a:bodyPr/>
          <a:lstStyle/>
          <a:p>
            <a:r>
              <a:rPr lang="en-US" dirty="0" smtClean="0"/>
              <a:t>What is a Literature Review</a:t>
            </a:r>
            <a:endParaRPr lang="en-US" dirty="0"/>
          </a:p>
        </p:txBody>
      </p:sp>
    </p:spTree>
    <p:extLst>
      <p:ext uri="{BB962C8B-B14F-4D97-AF65-F5344CB8AC3E}">
        <p14:creationId xmlns:p14="http://schemas.microsoft.com/office/powerpoint/2010/main" val="37119853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200" dirty="0" smtClean="0"/>
              <a:t>The first step is to decide on a topic, related to which you will undertake a review of literature</a:t>
            </a:r>
          </a:p>
          <a:p>
            <a:endParaRPr lang="en-US" sz="3200" dirty="0"/>
          </a:p>
        </p:txBody>
      </p:sp>
      <p:sp>
        <p:nvSpPr>
          <p:cNvPr id="2" name="Title 1"/>
          <p:cNvSpPr>
            <a:spLocks noGrp="1"/>
          </p:cNvSpPr>
          <p:nvPr>
            <p:ph type="title"/>
          </p:nvPr>
        </p:nvSpPr>
        <p:spPr/>
        <p:txBody>
          <a:bodyPr>
            <a:normAutofit/>
          </a:bodyPr>
          <a:lstStyle/>
          <a:p>
            <a:r>
              <a:rPr lang="en-US" b="1" dirty="0"/>
              <a:t>Decide on a </a:t>
            </a:r>
            <a:r>
              <a:rPr lang="en-US" b="1" dirty="0" smtClean="0"/>
              <a:t>topic</a:t>
            </a:r>
            <a:endParaRPr lang="en-US" dirty="0"/>
          </a:p>
        </p:txBody>
      </p:sp>
    </p:spTree>
    <p:extLst>
      <p:ext uri="{BB962C8B-B14F-4D97-AF65-F5344CB8AC3E}">
        <p14:creationId xmlns:p14="http://schemas.microsoft.com/office/powerpoint/2010/main" val="41271498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b="1" dirty="0">
                <a:cs typeface="Times New Roman" panose="02020603050405020304" pitchFamily="18" charset="0"/>
              </a:rPr>
              <a:t>Identify the literature that you will review</a:t>
            </a:r>
          </a:p>
          <a:p>
            <a:r>
              <a:rPr lang="en-US" sz="2800" dirty="0" smtClean="0">
                <a:cs typeface="Times New Roman" panose="02020603050405020304" pitchFamily="18" charset="0"/>
              </a:rPr>
              <a:t>Such as Google Scholar; </a:t>
            </a:r>
            <a:r>
              <a:rPr lang="en-US" sz="2800" dirty="0" err="1" smtClean="0">
                <a:cs typeface="Times New Roman" panose="02020603050405020304" pitchFamily="18" charset="0"/>
              </a:rPr>
              <a:t>ResearchGate</a:t>
            </a:r>
            <a:r>
              <a:rPr lang="en-US" sz="2800" dirty="0" smtClean="0">
                <a:cs typeface="Times New Roman" panose="02020603050405020304" pitchFamily="18" charset="0"/>
              </a:rPr>
              <a:t>; Academis.edu etc.</a:t>
            </a:r>
          </a:p>
          <a:p>
            <a:r>
              <a:rPr lang="en-US" sz="2800" dirty="0" smtClean="0">
                <a:cs typeface="Times New Roman" panose="02020603050405020304" pitchFamily="18" charset="0"/>
              </a:rPr>
              <a:t>If available you can also refer to EBSCOHOST and ProQuest</a:t>
            </a:r>
          </a:p>
          <a:p>
            <a:endParaRPr lang="en-US" sz="2800" dirty="0">
              <a:cs typeface="Times New Roman" panose="02020603050405020304" pitchFamily="18" charset="0"/>
            </a:endParaRPr>
          </a:p>
        </p:txBody>
      </p:sp>
      <p:sp>
        <p:nvSpPr>
          <p:cNvPr id="2" name="Title 1"/>
          <p:cNvSpPr>
            <a:spLocks noGrp="1"/>
          </p:cNvSpPr>
          <p:nvPr>
            <p:ph type="title"/>
          </p:nvPr>
        </p:nvSpPr>
        <p:spPr/>
        <p:txBody>
          <a:bodyPr>
            <a:normAutofit fontScale="90000"/>
          </a:bodyPr>
          <a:lstStyle/>
          <a:p>
            <a:r>
              <a:rPr lang="en-US" b="1" dirty="0"/>
              <a:t>Identify the literature that you will </a:t>
            </a:r>
            <a:r>
              <a:rPr lang="en-US" b="1" dirty="0" smtClean="0"/>
              <a:t>review</a:t>
            </a:r>
            <a:endParaRPr lang="en-US" dirty="0"/>
          </a:p>
        </p:txBody>
      </p:sp>
    </p:spTree>
    <p:extLst>
      <p:ext uri="{BB962C8B-B14F-4D97-AF65-F5344CB8AC3E}">
        <p14:creationId xmlns:p14="http://schemas.microsoft.com/office/powerpoint/2010/main" val="39005245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800" b="1" dirty="0">
                <a:cs typeface="Times New Roman" panose="02020603050405020304" pitchFamily="18" charset="0"/>
              </a:rPr>
              <a:t>Overview the </a:t>
            </a:r>
            <a:r>
              <a:rPr lang="en-US" sz="2800" b="1" dirty="0" smtClean="0">
                <a:cs typeface="Times New Roman" panose="02020603050405020304" pitchFamily="18" charset="0"/>
              </a:rPr>
              <a:t>articles</a:t>
            </a:r>
            <a:r>
              <a:rPr lang="en-US" sz="2800" dirty="0" smtClean="0">
                <a:cs typeface="Times New Roman" panose="02020603050405020304" pitchFamily="18" charset="0"/>
              </a:rPr>
              <a:t>: create your bibliography</a:t>
            </a:r>
          </a:p>
          <a:p>
            <a:r>
              <a:rPr lang="en-US" sz="2800" b="1" dirty="0" smtClean="0">
                <a:cs typeface="Times New Roman" panose="02020603050405020304" pitchFamily="18" charset="0"/>
              </a:rPr>
              <a:t>Group </a:t>
            </a:r>
            <a:r>
              <a:rPr lang="en-US" sz="2800" b="1" dirty="0">
                <a:cs typeface="Times New Roman" panose="02020603050405020304" pitchFamily="18" charset="0"/>
              </a:rPr>
              <a:t>the articles into </a:t>
            </a:r>
            <a:r>
              <a:rPr lang="en-US" sz="2800" b="1" dirty="0" smtClean="0">
                <a:cs typeface="Times New Roman" panose="02020603050405020304" pitchFamily="18" charset="0"/>
              </a:rPr>
              <a:t>categories</a:t>
            </a:r>
            <a:r>
              <a:rPr lang="en-US" sz="2800" dirty="0" smtClean="0">
                <a:cs typeface="Times New Roman" panose="02020603050405020304" pitchFamily="18" charset="0"/>
              </a:rPr>
              <a:t>: themes emerging from your research</a:t>
            </a:r>
          </a:p>
          <a:p>
            <a:r>
              <a:rPr lang="en-US" sz="2800" b="1" dirty="0" smtClean="0">
                <a:cs typeface="Times New Roman" panose="02020603050405020304" pitchFamily="18" charset="0"/>
              </a:rPr>
              <a:t>Check if all the topics are relevant </a:t>
            </a:r>
            <a:r>
              <a:rPr lang="en-US" sz="2800" dirty="0" smtClean="0">
                <a:cs typeface="Times New Roman" panose="02020603050405020304" pitchFamily="18" charset="0"/>
              </a:rPr>
              <a:t>to your research area but not about the topic on which you are researching</a:t>
            </a:r>
          </a:p>
          <a:p>
            <a:r>
              <a:rPr lang="en-US" sz="2800" b="1" dirty="0" smtClean="0">
                <a:cs typeface="Times New Roman" panose="02020603050405020304" pitchFamily="18" charset="0"/>
              </a:rPr>
              <a:t>Identify the GAP</a:t>
            </a:r>
          </a:p>
          <a:p>
            <a:endParaRPr lang="en-US" sz="2800" dirty="0">
              <a:cs typeface="Times New Roman" panose="02020603050405020304" pitchFamily="18" charset="0"/>
            </a:endParaRPr>
          </a:p>
        </p:txBody>
      </p:sp>
      <p:sp>
        <p:nvSpPr>
          <p:cNvPr id="2" name="Title 1"/>
          <p:cNvSpPr>
            <a:spLocks noGrp="1"/>
          </p:cNvSpPr>
          <p:nvPr>
            <p:ph type="title"/>
          </p:nvPr>
        </p:nvSpPr>
        <p:spPr/>
        <p:txBody>
          <a:bodyPr>
            <a:normAutofit/>
          </a:bodyPr>
          <a:lstStyle/>
          <a:p>
            <a:r>
              <a:rPr lang="en-US" b="1" dirty="0"/>
              <a:t>Analyze the </a:t>
            </a:r>
            <a:r>
              <a:rPr lang="en-US" b="1" dirty="0" smtClean="0"/>
              <a:t>literature</a:t>
            </a:r>
            <a:endParaRPr lang="en-US" dirty="0"/>
          </a:p>
        </p:txBody>
      </p:sp>
    </p:spTree>
    <p:extLst>
      <p:ext uri="{BB962C8B-B14F-4D97-AF65-F5344CB8AC3E}">
        <p14:creationId xmlns:p14="http://schemas.microsoft.com/office/powerpoint/2010/main" val="33029726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362200"/>
            <a:ext cx="8839200" cy="4267200"/>
          </a:xfrm>
        </p:spPr>
        <p:txBody>
          <a:bodyPr>
            <a:normAutofit/>
          </a:bodyPr>
          <a:lstStyle/>
          <a:p>
            <a:r>
              <a:rPr lang="en-US" dirty="0">
                <a:cs typeface="Times New Roman" panose="02020603050405020304" pitchFamily="18" charset="0"/>
              </a:rPr>
              <a:t>Identify the broad problem area, but avoid global statements</a:t>
            </a:r>
          </a:p>
          <a:p>
            <a:r>
              <a:rPr lang="en-US" dirty="0">
                <a:cs typeface="Times New Roman" panose="02020603050405020304" pitchFamily="18" charset="0"/>
              </a:rPr>
              <a:t>Early in the review, indicate why the topic being reviewed is important</a:t>
            </a:r>
          </a:p>
          <a:p>
            <a:r>
              <a:rPr lang="en-US" dirty="0" smtClean="0">
                <a:cs typeface="Times New Roman" panose="02020603050405020304" pitchFamily="18" charset="0"/>
              </a:rPr>
              <a:t>Indicate </a:t>
            </a:r>
            <a:r>
              <a:rPr lang="en-US" dirty="0">
                <a:cs typeface="Times New Roman" panose="02020603050405020304" pitchFamily="18" charset="0"/>
              </a:rPr>
              <a:t>why certain studies are important</a:t>
            </a:r>
          </a:p>
          <a:p>
            <a:r>
              <a:rPr lang="en-US" dirty="0">
                <a:cs typeface="Times New Roman" panose="02020603050405020304" pitchFamily="18" charset="0"/>
              </a:rPr>
              <a:t>If you are commenting on the timeliness of a topic, be specific in describing the time frame</a:t>
            </a:r>
          </a:p>
          <a:p>
            <a:r>
              <a:rPr lang="en-US" dirty="0">
                <a:cs typeface="Times New Roman" panose="02020603050405020304" pitchFamily="18" charset="0"/>
              </a:rPr>
              <a:t>If citing a classic or landmark study, identify it as such</a:t>
            </a:r>
          </a:p>
          <a:p>
            <a:r>
              <a:rPr lang="en-US" dirty="0">
                <a:cs typeface="Times New Roman" panose="02020603050405020304" pitchFamily="18" charset="0"/>
              </a:rPr>
              <a:t>If a landmark study was replicated, mention that and indicate the results of the </a:t>
            </a:r>
            <a:r>
              <a:rPr lang="en-US" dirty="0" smtClean="0">
                <a:cs typeface="Times New Roman" panose="02020603050405020304" pitchFamily="18" charset="0"/>
              </a:rPr>
              <a:t>replication</a:t>
            </a:r>
            <a:endParaRPr lang="en-US" dirty="0">
              <a:cs typeface="Times New Roman" panose="02020603050405020304" pitchFamily="18" charset="0"/>
            </a:endParaRPr>
          </a:p>
        </p:txBody>
      </p:sp>
      <p:sp>
        <p:nvSpPr>
          <p:cNvPr id="2" name="Title 1"/>
          <p:cNvSpPr>
            <a:spLocks noGrp="1"/>
          </p:cNvSpPr>
          <p:nvPr>
            <p:ph type="title"/>
          </p:nvPr>
        </p:nvSpPr>
        <p:spPr>
          <a:xfrm>
            <a:off x="0" y="0"/>
            <a:ext cx="5943600" cy="1219200"/>
          </a:xfrm>
        </p:spPr>
        <p:txBody>
          <a:bodyPr>
            <a:normAutofit/>
          </a:bodyPr>
          <a:lstStyle/>
          <a:p>
            <a:r>
              <a:rPr lang="en-US" b="1" dirty="0"/>
              <a:t>Writing the </a:t>
            </a:r>
            <a:r>
              <a:rPr lang="en-US" b="1" dirty="0" smtClean="0"/>
              <a:t>Review</a:t>
            </a:r>
            <a:endParaRPr lang="en-US" dirty="0"/>
          </a:p>
        </p:txBody>
      </p:sp>
    </p:spTree>
    <p:extLst>
      <p:ext uri="{BB962C8B-B14F-4D97-AF65-F5344CB8AC3E}">
        <p14:creationId xmlns:p14="http://schemas.microsoft.com/office/powerpoint/2010/main" val="34870981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675466"/>
            <a:ext cx="8458199" cy="3877733"/>
          </a:xfrm>
        </p:spPr>
        <p:txBody>
          <a:bodyPr>
            <a:normAutofit/>
          </a:bodyPr>
          <a:lstStyle/>
          <a:p>
            <a:r>
              <a:rPr lang="en-US" dirty="0">
                <a:cs typeface="Times New Roman" panose="02020603050405020304" pitchFamily="18" charset="0"/>
              </a:rPr>
              <a:t>Discuss other literature reviews on your topic</a:t>
            </a:r>
          </a:p>
          <a:p>
            <a:r>
              <a:rPr lang="en-US" dirty="0">
                <a:cs typeface="Times New Roman" panose="02020603050405020304" pitchFamily="18" charset="0"/>
              </a:rPr>
              <a:t>Refer the reader to other reviews on issues that you will not be discussing in details</a:t>
            </a:r>
          </a:p>
          <a:p>
            <a:r>
              <a:rPr lang="en-US" dirty="0">
                <a:cs typeface="Times New Roman" panose="02020603050405020304" pitchFamily="18" charset="0"/>
              </a:rPr>
              <a:t>Justify comments such as, "no studies were found."</a:t>
            </a:r>
          </a:p>
          <a:p>
            <a:r>
              <a:rPr lang="en-US" dirty="0">
                <a:cs typeface="Times New Roman" panose="02020603050405020304" pitchFamily="18" charset="0"/>
              </a:rPr>
              <a:t>Avoid long lists of nonspecific references</a:t>
            </a:r>
          </a:p>
          <a:p>
            <a:r>
              <a:rPr lang="en-US" dirty="0">
                <a:cs typeface="Times New Roman" panose="02020603050405020304" pitchFamily="18" charset="0"/>
              </a:rPr>
              <a:t>If the results of previous studies are inconsistent or widely varying, cite them separately</a:t>
            </a:r>
          </a:p>
          <a:p>
            <a:r>
              <a:rPr lang="en-US" dirty="0">
                <a:cs typeface="Times New Roman" panose="02020603050405020304" pitchFamily="18" charset="0"/>
              </a:rPr>
              <a:t>Cite all relevant references in the review section of thesis, dissertation, or journal article</a:t>
            </a:r>
          </a:p>
          <a:p>
            <a:endParaRPr lang="en-US" dirty="0"/>
          </a:p>
        </p:txBody>
      </p:sp>
      <p:sp>
        <p:nvSpPr>
          <p:cNvPr id="4" name="Title 1"/>
          <p:cNvSpPr>
            <a:spLocks noGrp="1"/>
          </p:cNvSpPr>
          <p:nvPr>
            <p:ph type="title"/>
          </p:nvPr>
        </p:nvSpPr>
        <p:spPr>
          <a:xfrm>
            <a:off x="0" y="0"/>
            <a:ext cx="5943600" cy="1219200"/>
          </a:xfrm>
        </p:spPr>
        <p:txBody>
          <a:bodyPr>
            <a:normAutofit/>
          </a:bodyPr>
          <a:lstStyle/>
          <a:p>
            <a:r>
              <a:rPr lang="en-US" b="1" dirty="0"/>
              <a:t>Writing the </a:t>
            </a:r>
            <a:r>
              <a:rPr lang="en-US" b="1" dirty="0" smtClean="0"/>
              <a:t>Review</a:t>
            </a:r>
            <a:endParaRPr lang="en-US" dirty="0"/>
          </a:p>
        </p:txBody>
      </p:sp>
    </p:spTree>
    <p:extLst>
      <p:ext uri="{BB962C8B-B14F-4D97-AF65-F5344CB8AC3E}">
        <p14:creationId xmlns:p14="http://schemas.microsoft.com/office/powerpoint/2010/main" val="106125935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9400"/>
            <a:ext cx="8229600" cy="2057400"/>
          </a:xfrm>
        </p:spPr>
        <p:txBody>
          <a:bodyPr>
            <a:normAutofit/>
          </a:bodyPr>
          <a:lstStyle/>
          <a:p>
            <a:r>
              <a:rPr lang="en-US" sz="6000" dirty="0" smtClean="0">
                <a:solidFill>
                  <a:schemeClr val="tx1"/>
                </a:solidFill>
                <a:latin typeface="Times New Roman" panose="02020603050405020304" pitchFamily="18" charset="0"/>
                <a:cs typeface="Times New Roman" panose="02020603050405020304" pitchFamily="18" charset="0"/>
              </a:rPr>
              <a:t>Thank</a:t>
            </a:r>
            <a:br>
              <a:rPr lang="en-US" sz="6000" dirty="0" smtClean="0">
                <a:solidFill>
                  <a:schemeClr val="tx1"/>
                </a:solidFill>
                <a:latin typeface="Times New Roman" panose="02020603050405020304" pitchFamily="18" charset="0"/>
                <a:cs typeface="Times New Roman" panose="02020603050405020304" pitchFamily="18" charset="0"/>
              </a:rPr>
            </a:br>
            <a:r>
              <a:rPr lang="en-US" sz="6000" dirty="0" smtClean="0">
                <a:solidFill>
                  <a:schemeClr val="tx1"/>
                </a:solidFill>
                <a:latin typeface="Times New Roman" panose="02020603050405020304" pitchFamily="18" charset="0"/>
                <a:cs typeface="Times New Roman" panose="02020603050405020304" pitchFamily="18" charset="0"/>
              </a:rPr>
              <a:t>You</a:t>
            </a:r>
            <a:endParaRPr lang="en-US" sz="6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9886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3733800"/>
          </a:xfrm>
        </p:spPr>
        <p:txBody>
          <a:bodyPr>
            <a:noAutofit/>
          </a:bodyPr>
          <a:lstStyle/>
          <a:p>
            <a:r>
              <a:rPr lang="en-US" sz="2200" dirty="0">
                <a:cs typeface="Times New Roman" panose="02020603050405020304" pitchFamily="18" charset="0"/>
              </a:rPr>
              <a:t>A longer literature review may </a:t>
            </a:r>
            <a:r>
              <a:rPr lang="en-US" sz="2200" b="1" dirty="0">
                <a:cs typeface="Times New Roman" panose="02020603050405020304" pitchFamily="18" charset="0"/>
              </a:rPr>
              <a:t>have headings</a:t>
            </a:r>
            <a:r>
              <a:rPr lang="en-US" sz="2200" dirty="0">
                <a:cs typeface="Times New Roman" panose="02020603050405020304" pitchFamily="18" charset="0"/>
              </a:rPr>
              <a:t> to help </a:t>
            </a:r>
            <a:r>
              <a:rPr lang="en-US" sz="2200" dirty="0" smtClean="0">
                <a:cs typeface="Times New Roman" panose="02020603050405020304" pitchFamily="18" charset="0"/>
              </a:rPr>
              <a:t>categorize </a:t>
            </a:r>
            <a:r>
              <a:rPr lang="en-US" sz="2200" dirty="0">
                <a:cs typeface="Times New Roman" panose="02020603050405020304" pitchFamily="18" charset="0"/>
              </a:rPr>
              <a:t>the relevant research into themes or topics. </a:t>
            </a:r>
            <a:endParaRPr lang="en-US" sz="2200" dirty="0" smtClean="0">
              <a:cs typeface="Times New Roman" panose="02020603050405020304" pitchFamily="18" charset="0"/>
            </a:endParaRPr>
          </a:p>
          <a:p>
            <a:r>
              <a:rPr lang="en-US" sz="2200" dirty="0" smtClean="0">
                <a:cs typeface="Times New Roman" panose="02020603050405020304" pitchFamily="18" charset="0"/>
              </a:rPr>
              <a:t>This </a:t>
            </a:r>
            <a:r>
              <a:rPr lang="en-US" sz="2200" dirty="0">
                <a:cs typeface="Times New Roman" panose="02020603050405020304" pitchFamily="18" charset="0"/>
              </a:rPr>
              <a:t>gives a focus to your analysis, as you can group similar studies </a:t>
            </a:r>
            <a:r>
              <a:rPr lang="en-US" sz="2200" dirty="0" smtClean="0">
                <a:cs typeface="Times New Roman" panose="02020603050405020304" pitchFamily="18" charset="0"/>
              </a:rPr>
              <a:t>together.</a:t>
            </a:r>
          </a:p>
          <a:p>
            <a:r>
              <a:rPr lang="en-US" sz="2200" dirty="0" smtClean="0">
                <a:cs typeface="Times New Roman" panose="02020603050405020304" pitchFamily="18" charset="0"/>
              </a:rPr>
              <a:t>Thereafter, you can critically analyze; </a:t>
            </a:r>
            <a:r>
              <a:rPr lang="en-US" sz="2200" dirty="0">
                <a:cs typeface="Times New Roman" panose="02020603050405020304" pitchFamily="18" charset="0"/>
              </a:rPr>
              <a:t>compare and contrast their approaches, </a:t>
            </a:r>
            <a:endParaRPr lang="en-US" sz="2200" dirty="0" smtClean="0">
              <a:cs typeface="Times New Roman" panose="02020603050405020304" pitchFamily="18" charset="0"/>
            </a:endParaRPr>
          </a:p>
          <a:p>
            <a:r>
              <a:rPr lang="en-US" sz="2200" dirty="0" smtClean="0">
                <a:cs typeface="Times New Roman" panose="02020603050405020304" pitchFamily="18" charset="0"/>
              </a:rPr>
              <a:t>Critical analyses involves any </a:t>
            </a:r>
            <a:r>
              <a:rPr lang="en-US" sz="2200" dirty="0">
                <a:cs typeface="Times New Roman" panose="02020603050405020304" pitchFamily="18" charset="0"/>
              </a:rPr>
              <a:t>weaknesses or strengths in their methods, and their findings.</a:t>
            </a:r>
          </a:p>
          <a:p>
            <a:r>
              <a:rPr lang="en-US" sz="2200" dirty="0">
                <a:cs typeface="Times New Roman" panose="02020603050405020304" pitchFamily="18" charset="0"/>
              </a:rPr>
              <a:t>One common way to approach a literature review is to </a:t>
            </a:r>
            <a:r>
              <a:rPr lang="en-US" sz="2200" b="1" dirty="0">
                <a:cs typeface="Times New Roman" panose="02020603050405020304" pitchFamily="18" charset="0"/>
              </a:rPr>
              <a:t>start out broad and then become more specific</a:t>
            </a:r>
            <a:r>
              <a:rPr lang="en-US" sz="2200" dirty="0">
                <a:cs typeface="Times New Roman" panose="02020603050405020304" pitchFamily="18" charset="0"/>
              </a:rPr>
              <a:t>. </a:t>
            </a:r>
            <a:endParaRPr lang="en-US" sz="2200" dirty="0" smtClean="0">
              <a:cs typeface="Times New Roman" panose="02020603050405020304" pitchFamily="18" charset="0"/>
            </a:endParaRPr>
          </a:p>
          <a:p>
            <a:r>
              <a:rPr lang="en-US" sz="2200" dirty="0" smtClean="0">
                <a:cs typeface="Times New Roman" panose="02020603050405020304" pitchFamily="18" charset="0"/>
              </a:rPr>
              <a:t>Think </a:t>
            </a:r>
            <a:r>
              <a:rPr lang="en-US" sz="2200" dirty="0">
                <a:cs typeface="Times New Roman" panose="02020603050405020304" pitchFamily="18" charset="0"/>
              </a:rPr>
              <a:t>of it as an inverted triangle</a:t>
            </a:r>
            <a:r>
              <a:rPr lang="en-US" sz="2200" dirty="0" smtClean="0">
                <a:cs typeface="Times New Roman" panose="02020603050405020304" pitchFamily="18" charset="0"/>
              </a:rPr>
              <a:t>.</a:t>
            </a:r>
            <a:endParaRPr lang="en-US" sz="2200" dirty="0">
              <a:cs typeface="Times New Roman" panose="02020603050405020304" pitchFamily="18" charset="0"/>
            </a:endParaRPr>
          </a:p>
        </p:txBody>
      </p:sp>
      <p:pic>
        <p:nvPicPr>
          <p:cNvPr id="6" name="Picture 2" descr="Diagram of resear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4343400"/>
            <a:ext cx="7718634"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2558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Diagram of research for literature revie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371600"/>
            <a:ext cx="8026663"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69080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95400"/>
            <a:ext cx="8839200" cy="5334000"/>
          </a:xfrm>
        </p:spPr>
        <p:txBody>
          <a:bodyPr>
            <a:noAutofit/>
          </a:bodyPr>
          <a:lstStyle/>
          <a:p>
            <a:pPr marL="0" indent="0">
              <a:buNone/>
            </a:pPr>
            <a:r>
              <a:rPr lang="en-US" sz="2600" b="1" dirty="0">
                <a:cs typeface="Times New Roman" panose="02020603050405020304" pitchFamily="18" charset="0"/>
              </a:rPr>
              <a:t>A literature review demonstrates </a:t>
            </a:r>
            <a:r>
              <a:rPr lang="en-US" sz="2600" b="1" dirty="0" smtClean="0">
                <a:cs typeface="Times New Roman" panose="02020603050405020304" pitchFamily="18" charset="0"/>
              </a:rPr>
              <a:t>readers </a:t>
            </a:r>
            <a:r>
              <a:rPr lang="en-US" sz="2600" b="1" dirty="0">
                <a:cs typeface="Times New Roman" panose="02020603050405020304" pitchFamily="18" charset="0"/>
              </a:rPr>
              <a:t>that you are able to:</a:t>
            </a:r>
          </a:p>
          <a:p>
            <a:r>
              <a:rPr lang="en-US" sz="2600" dirty="0">
                <a:cs typeface="Times New Roman" panose="02020603050405020304" pitchFamily="18" charset="0"/>
              </a:rPr>
              <a:t>Understand and critically </a:t>
            </a:r>
            <a:r>
              <a:rPr lang="en-US" sz="2600" dirty="0" smtClean="0">
                <a:cs typeface="Times New Roman" panose="02020603050405020304" pitchFamily="18" charset="0"/>
              </a:rPr>
              <a:t>analyze </a:t>
            </a:r>
            <a:r>
              <a:rPr lang="en-US" sz="2600" dirty="0">
                <a:cs typeface="Times New Roman" panose="02020603050405020304" pitchFamily="18" charset="0"/>
              </a:rPr>
              <a:t>the background research</a:t>
            </a:r>
          </a:p>
          <a:p>
            <a:r>
              <a:rPr lang="en-US" sz="2600" dirty="0">
                <a:cs typeface="Times New Roman" panose="02020603050405020304" pitchFamily="18" charset="0"/>
              </a:rPr>
              <a:t>Select and source the information that is necessary to develop a context for your research</a:t>
            </a:r>
          </a:p>
          <a:p>
            <a:pPr marL="0" indent="0">
              <a:buNone/>
            </a:pPr>
            <a:r>
              <a:rPr lang="en-US" sz="2600" b="1" dirty="0">
                <a:cs typeface="Times New Roman" panose="02020603050405020304" pitchFamily="18" charset="0"/>
              </a:rPr>
              <a:t>It also:</a:t>
            </a:r>
          </a:p>
          <a:p>
            <a:r>
              <a:rPr lang="en-US" sz="2600" dirty="0">
                <a:cs typeface="Times New Roman" panose="02020603050405020304" pitchFamily="18" charset="0"/>
              </a:rPr>
              <a:t>Shows how your investigation relates to previous research</a:t>
            </a:r>
          </a:p>
          <a:p>
            <a:r>
              <a:rPr lang="en-US" sz="2600" dirty="0">
                <a:cs typeface="Times New Roman" panose="02020603050405020304" pitchFamily="18" charset="0"/>
              </a:rPr>
              <a:t>Reveals the contribution that your investigation makes to this field (fills a gap, or builds on existing research, for instance)</a:t>
            </a:r>
          </a:p>
          <a:p>
            <a:r>
              <a:rPr lang="en-US" sz="2600" dirty="0">
                <a:cs typeface="Times New Roman" panose="02020603050405020304" pitchFamily="18" charset="0"/>
              </a:rPr>
              <a:t>Provides evidence that may help explain your findings </a:t>
            </a:r>
            <a:r>
              <a:rPr lang="en-US" sz="2600" dirty="0" smtClean="0">
                <a:cs typeface="Times New Roman" panose="02020603050405020304" pitchFamily="18" charset="0"/>
              </a:rPr>
              <a:t>later</a:t>
            </a:r>
            <a:endParaRPr lang="en-US" sz="2600" dirty="0">
              <a:cs typeface="Times New Roman" panose="02020603050405020304" pitchFamily="18" charset="0"/>
            </a:endParaRPr>
          </a:p>
        </p:txBody>
      </p:sp>
      <p:sp>
        <p:nvSpPr>
          <p:cNvPr id="2" name="Title 1"/>
          <p:cNvSpPr>
            <a:spLocks noGrp="1"/>
          </p:cNvSpPr>
          <p:nvPr>
            <p:ph type="title"/>
          </p:nvPr>
        </p:nvSpPr>
        <p:spPr>
          <a:xfrm>
            <a:off x="457200" y="228600"/>
            <a:ext cx="8229600" cy="868362"/>
          </a:xfrm>
        </p:spPr>
        <p:txBody>
          <a:bodyPr/>
          <a:lstStyle/>
          <a:p>
            <a:r>
              <a:rPr lang="en-US" dirty="0" smtClean="0"/>
              <a:t>Why to Write a LR</a:t>
            </a:r>
            <a:endParaRPr lang="en-US" dirty="0"/>
          </a:p>
        </p:txBody>
      </p:sp>
    </p:spTree>
    <p:extLst>
      <p:ext uri="{BB962C8B-B14F-4D97-AF65-F5344CB8AC3E}">
        <p14:creationId xmlns:p14="http://schemas.microsoft.com/office/powerpoint/2010/main" val="15033707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 </a:t>
            </a:r>
            <a:r>
              <a:rPr lang="en-US" sz="2800" dirty="0" smtClean="0"/>
              <a:t>Your literature </a:t>
            </a:r>
            <a:r>
              <a:rPr lang="en-US" sz="2800" dirty="0"/>
              <a:t>review will not include </a:t>
            </a:r>
            <a:r>
              <a:rPr lang="en-US" sz="2800" b="1" dirty="0"/>
              <a:t>dissertations or theses</a:t>
            </a:r>
            <a:r>
              <a:rPr lang="en-US" sz="2800" dirty="0"/>
              <a:t>—these documents would not be considered peer reviewed</a:t>
            </a:r>
            <a:r>
              <a:rPr lang="en-US" sz="2800" dirty="0" smtClean="0"/>
              <a:t>.</a:t>
            </a:r>
          </a:p>
          <a:p>
            <a:r>
              <a:rPr lang="en-US" sz="2800" dirty="0"/>
              <a:t>Your literature review </a:t>
            </a:r>
            <a:r>
              <a:rPr lang="en-US" sz="2800" i="1" dirty="0"/>
              <a:t>will </a:t>
            </a:r>
            <a:r>
              <a:rPr lang="en-US" sz="2800" dirty="0"/>
              <a:t>include </a:t>
            </a:r>
            <a:r>
              <a:rPr lang="en-US" sz="2800" b="1" dirty="0"/>
              <a:t>sources that have been published within the last 5 years</a:t>
            </a:r>
            <a:r>
              <a:rPr lang="en-US" sz="2800" dirty="0"/>
              <a:t>. The majority of these sources will be articles retrieved from an online database.</a:t>
            </a:r>
          </a:p>
        </p:txBody>
      </p:sp>
      <p:sp>
        <p:nvSpPr>
          <p:cNvPr id="2" name="Title 1"/>
          <p:cNvSpPr>
            <a:spLocks noGrp="1"/>
          </p:cNvSpPr>
          <p:nvPr>
            <p:ph type="title"/>
          </p:nvPr>
        </p:nvSpPr>
        <p:spPr/>
        <p:txBody>
          <a:bodyPr>
            <a:normAutofit fontScale="90000"/>
          </a:bodyPr>
          <a:lstStyle/>
          <a:p>
            <a:r>
              <a:rPr lang="en-US" dirty="0" smtClean="0"/>
              <a:t>Things </a:t>
            </a:r>
            <a:r>
              <a:rPr lang="en-US" dirty="0"/>
              <a:t>that the literature review </a:t>
            </a:r>
            <a:r>
              <a:rPr lang="en-US" b="1" dirty="0" smtClean="0"/>
              <a:t>WILL</a:t>
            </a:r>
            <a:r>
              <a:rPr lang="en-US" dirty="0" smtClean="0"/>
              <a:t> </a:t>
            </a:r>
            <a:r>
              <a:rPr lang="en-US" dirty="0"/>
              <a:t>or </a:t>
            </a:r>
            <a:r>
              <a:rPr lang="en-US" b="1" dirty="0" smtClean="0"/>
              <a:t>WILL NOT </a:t>
            </a:r>
            <a:r>
              <a:rPr lang="en-US" dirty="0" smtClean="0"/>
              <a:t>include</a:t>
            </a:r>
            <a:endParaRPr lang="en-US" dirty="0"/>
          </a:p>
        </p:txBody>
      </p:sp>
    </p:spTree>
    <p:extLst>
      <p:ext uri="{BB962C8B-B14F-4D97-AF65-F5344CB8AC3E}">
        <p14:creationId xmlns:p14="http://schemas.microsoft.com/office/powerpoint/2010/main" val="26941405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19400"/>
            <a:ext cx="8229600" cy="3306763"/>
          </a:xfrm>
        </p:spPr>
        <p:txBody>
          <a:bodyPr>
            <a:normAutofit/>
          </a:bodyPr>
          <a:lstStyle/>
          <a:p>
            <a:r>
              <a:rPr lang="en-US" sz="3200" dirty="0"/>
              <a:t>Y</a:t>
            </a:r>
            <a:r>
              <a:rPr lang="en-US" sz="3200" dirty="0" smtClean="0"/>
              <a:t>our </a:t>
            </a:r>
            <a:r>
              <a:rPr lang="en-US" sz="3200" dirty="0"/>
              <a:t>literature review will not be </a:t>
            </a:r>
            <a:r>
              <a:rPr lang="en-US" sz="3200" b="1" dirty="0"/>
              <a:t>ordered according to researcher or research study</a:t>
            </a:r>
            <a:r>
              <a:rPr lang="en-US" sz="3200" dirty="0"/>
              <a:t>. Your literature review </a:t>
            </a:r>
            <a:r>
              <a:rPr lang="en-US" sz="3200" i="1" dirty="0"/>
              <a:t>will </a:t>
            </a:r>
            <a:r>
              <a:rPr lang="en-US" sz="3200" dirty="0"/>
              <a:t>be ordered </a:t>
            </a:r>
            <a:r>
              <a:rPr lang="en-US" sz="3200" b="1" dirty="0"/>
              <a:t>according to major themes that emerge from the </a:t>
            </a:r>
            <a:r>
              <a:rPr lang="en-US" sz="3200" b="1" dirty="0" smtClean="0"/>
              <a:t>research</a:t>
            </a:r>
            <a:endParaRPr lang="en-US" sz="3200" dirty="0"/>
          </a:p>
        </p:txBody>
      </p:sp>
      <p:sp>
        <p:nvSpPr>
          <p:cNvPr id="4" name="Title 1"/>
          <p:cNvSpPr>
            <a:spLocks noGrp="1"/>
          </p:cNvSpPr>
          <p:nvPr>
            <p:ph type="title"/>
          </p:nvPr>
        </p:nvSpPr>
        <p:spPr/>
        <p:txBody>
          <a:bodyPr>
            <a:normAutofit fontScale="90000"/>
          </a:bodyPr>
          <a:lstStyle/>
          <a:p>
            <a:r>
              <a:rPr lang="en-US" dirty="0" smtClean="0"/>
              <a:t>Things </a:t>
            </a:r>
            <a:r>
              <a:rPr lang="en-US" dirty="0"/>
              <a:t>that the literature review </a:t>
            </a:r>
            <a:r>
              <a:rPr lang="en-US" b="1" dirty="0" smtClean="0"/>
              <a:t>WILL</a:t>
            </a:r>
            <a:r>
              <a:rPr lang="en-US" dirty="0" smtClean="0"/>
              <a:t> </a:t>
            </a:r>
            <a:r>
              <a:rPr lang="en-US" dirty="0"/>
              <a:t>or </a:t>
            </a:r>
            <a:r>
              <a:rPr lang="en-US" b="1" dirty="0" smtClean="0"/>
              <a:t>WILL NOT </a:t>
            </a:r>
            <a:r>
              <a:rPr lang="en-US" dirty="0" smtClean="0"/>
              <a:t>include</a:t>
            </a:r>
            <a:endParaRPr lang="en-US" dirty="0"/>
          </a:p>
        </p:txBody>
      </p:sp>
    </p:spTree>
    <p:extLst>
      <p:ext uri="{BB962C8B-B14F-4D97-AF65-F5344CB8AC3E}">
        <p14:creationId xmlns:p14="http://schemas.microsoft.com/office/powerpoint/2010/main" val="21541709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cs typeface="Times New Roman" panose="02020603050405020304" pitchFamily="18" charset="0"/>
              </a:rPr>
              <a:t>Third, your literature review will </a:t>
            </a:r>
            <a:r>
              <a:rPr lang="en-US" sz="2800" b="1" dirty="0">
                <a:cs typeface="Times New Roman" panose="02020603050405020304" pitchFamily="18" charset="0"/>
              </a:rPr>
              <a:t>not have a minimum or maximum page count</a:t>
            </a:r>
            <a:r>
              <a:rPr lang="en-US" sz="2800" dirty="0">
                <a:cs typeface="Times New Roman" panose="02020603050405020304" pitchFamily="18" charset="0"/>
              </a:rPr>
              <a:t>. </a:t>
            </a:r>
            <a:endParaRPr lang="en-US" sz="2800" dirty="0" smtClean="0">
              <a:cs typeface="Times New Roman" panose="02020603050405020304" pitchFamily="18" charset="0"/>
            </a:endParaRPr>
          </a:p>
          <a:p>
            <a:r>
              <a:rPr lang="en-US" sz="2800" dirty="0" smtClean="0">
                <a:cs typeface="Times New Roman" panose="02020603050405020304" pitchFamily="18" charset="0"/>
              </a:rPr>
              <a:t>It</a:t>
            </a:r>
            <a:r>
              <a:rPr lang="en-US" sz="2800" dirty="0">
                <a:cs typeface="Times New Roman" panose="02020603050405020304" pitchFamily="18" charset="0"/>
              </a:rPr>
              <a:t> </a:t>
            </a:r>
            <a:r>
              <a:rPr lang="en-US" sz="2800" i="1" dirty="0">
                <a:cs typeface="Times New Roman" panose="02020603050405020304" pitchFamily="18" charset="0"/>
              </a:rPr>
              <a:t>will</a:t>
            </a:r>
            <a:r>
              <a:rPr lang="en-US" sz="2800" dirty="0">
                <a:cs typeface="Times New Roman" panose="02020603050405020304" pitchFamily="18" charset="0"/>
              </a:rPr>
              <a:t>, </a:t>
            </a:r>
            <a:r>
              <a:rPr lang="en-US" sz="2800" b="1" dirty="0">
                <a:cs typeface="Times New Roman" panose="02020603050405020304" pitchFamily="18" charset="0"/>
              </a:rPr>
              <a:t>however, have a suggested minimum number of sources</a:t>
            </a:r>
            <a:r>
              <a:rPr lang="en-US" sz="2800" dirty="0">
                <a:cs typeface="Times New Roman" panose="02020603050405020304" pitchFamily="18" charset="0"/>
              </a:rPr>
              <a:t>—for most schools the minimum sources required in the literature review is 75, 80% of which must come from a peer-reviewed source.</a:t>
            </a:r>
          </a:p>
        </p:txBody>
      </p:sp>
      <p:sp>
        <p:nvSpPr>
          <p:cNvPr id="4" name="Title 1"/>
          <p:cNvSpPr>
            <a:spLocks noGrp="1"/>
          </p:cNvSpPr>
          <p:nvPr>
            <p:ph type="title"/>
          </p:nvPr>
        </p:nvSpPr>
        <p:spPr/>
        <p:txBody>
          <a:bodyPr>
            <a:normAutofit fontScale="90000"/>
          </a:bodyPr>
          <a:lstStyle/>
          <a:p>
            <a:r>
              <a:rPr lang="en-US" dirty="0" smtClean="0"/>
              <a:t>Things </a:t>
            </a:r>
            <a:r>
              <a:rPr lang="en-US" dirty="0"/>
              <a:t>that the literature review </a:t>
            </a:r>
            <a:r>
              <a:rPr lang="en-US" b="1" dirty="0" smtClean="0"/>
              <a:t>WILL</a:t>
            </a:r>
            <a:r>
              <a:rPr lang="en-US" dirty="0" smtClean="0"/>
              <a:t> </a:t>
            </a:r>
            <a:r>
              <a:rPr lang="en-US" dirty="0"/>
              <a:t>or </a:t>
            </a:r>
            <a:r>
              <a:rPr lang="en-US" b="1" dirty="0" smtClean="0"/>
              <a:t>WILL NOT </a:t>
            </a:r>
            <a:r>
              <a:rPr lang="en-US" dirty="0" smtClean="0"/>
              <a:t>include</a:t>
            </a:r>
            <a:endParaRPr lang="en-US" dirty="0"/>
          </a:p>
        </p:txBody>
      </p:sp>
    </p:spTree>
    <p:extLst>
      <p:ext uri="{BB962C8B-B14F-4D97-AF65-F5344CB8AC3E}">
        <p14:creationId xmlns:p14="http://schemas.microsoft.com/office/powerpoint/2010/main" val="16454391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359</TotalTime>
  <Words>1721</Words>
  <Application>Microsoft Office PowerPoint</Application>
  <PresentationFormat>On-screen Show (4:3)</PresentationFormat>
  <Paragraphs>157</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Waveform</vt:lpstr>
      <vt:lpstr>Ingredients of a Literature Review</vt:lpstr>
      <vt:lpstr>What LR is not</vt:lpstr>
      <vt:lpstr>What is a Literature Review</vt:lpstr>
      <vt:lpstr>PowerPoint Presentation</vt:lpstr>
      <vt:lpstr>PowerPoint Presentation</vt:lpstr>
      <vt:lpstr>Why to Write a LR</vt:lpstr>
      <vt:lpstr>Things that the literature review WILL or WILL NOT include</vt:lpstr>
      <vt:lpstr>Things that the literature review WILL or WILL NOT include</vt:lpstr>
      <vt:lpstr>Things that the literature review WILL or WILL NOT include</vt:lpstr>
      <vt:lpstr>How &amp; Why to Synthesize your LR</vt:lpstr>
      <vt:lpstr>How &amp; Why to Synthesize your LR</vt:lpstr>
      <vt:lpstr>Let’s try this with an example paragraph taken from a literature review.</vt:lpstr>
      <vt:lpstr>Observation</vt:lpstr>
      <vt:lpstr>Proper Systhesis</vt:lpstr>
      <vt:lpstr>GAP in Literature Review</vt:lpstr>
      <vt:lpstr>GAP in Literature Review</vt:lpstr>
      <vt:lpstr>What should we consider as GAP</vt:lpstr>
      <vt:lpstr>Why is GAP considered relevant</vt:lpstr>
      <vt:lpstr>Why is GAP considered relevant</vt:lpstr>
      <vt:lpstr>What is a 'critical' literature review?</vt:lpstr>
      <vt:lpstr>PowerPoint Presentation</vt:lpstr>
      <vt:lpstr>Theoretical vs. Conceptual  Framework</vt:lpstr>
      <vt:lpstr>Considered as two different sets of ideas used in academic writing and research.  </vt:lpstr>
      <vt:lpstr>Theoretical Framework</vt:lpstr>
      <vt:lpstr>Conceptual Framework </vt:lpstr>
      <vt:lpstr>PowerPoint Presentation</vt:lpstr>
      <vt:lpstr>PowerPoint Presentation</vt:lpstr>
      <vt:lpstr>PowerPoint Presentation</vt:lpstr>
      <vt:lpstr>The Making of a Literature Review</vt:lpstr>
      <vt:lpstr>Decide on a topic</vt:lpstr>
      <vt:lpstr>Identify the literature that you will review</vt:lpstr>
      <vt:lpstr>Analyze the literature</vt:lpstr>
      <vt:lpstr>Writing the Review</vt:lpstr>
      <vt:lpstr>Writing the Review</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Step-by-Step guide for writing a Literature Review</dc:title>
  <dc:creator>nidhi.gupta</dc:creator>
  <cp:lastModifiedBy>geetanjali singh</cp:lastModifiedBy>
  <cp:revision>17</cp:revision>
  <dcterms:created xsi:type="dcterms:W3CDTF">2006-08-16T00:00:00Z</dcterms:created>
  <dcterms:modified xsi:type="dcterms:W3CDTF">2016-04-22T06:40:22Z</dcterms:modified>
</cp:coreProperties>
</file>