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3"/>
  </p:notesMasterIdLst>
  <p:sldIdLst>
    <p:sldId id="267" r:id="rId2"/>
    <p:sldId id="262" r:id="rId3"/>
    <p:sldId id="257" r:id="rId4"/>
    <p:sldId id="259" r:id="rId5"/>
    <p:sldId id="266" r:id="rId6"/>
    <p:sldId id="261" r:id="rId7"/>
    <p:sldId id="260" r:id="rId8"/>
    <p:sldId id="263" r:id="rId9"/>
    <p:sldId id="258" r:id="rId10"/>
    <p:sldId id="264" r:id="rId11"/>
    <p:sldId id="265" r:id="rId1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8409" autoAdjust="0"/>
  </p:normalViewPr>
  <p:slideViewPr>
    <p:cSldViewPr>
      <p:cViewPr varScale="1">
        <p:scale>
          <a:sx n="74" d="100"/>
          <a:sy n="74" d="100"/>
        </p:scale>
        <p:origin x="126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4E3AB52-A5D9-4C95-BF2C-FD77A0A7BFA5}" type="datetimeFigureOut">
              <a:rPr lang="en-US" smtClean="0"/>
              <a:pPr/>
              <a:t>8/30/2016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DE5722F-2691-422F-92C8-5274C3AF196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860965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E5722F-2691-422F-92C8-5274C3AF1965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259143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E5722F-2691-422F-92C8-5274C3AF1965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369601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E5722F-2691-422F-92C8-5274C3AF1965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844989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E5722F-2691-422F-92C8-5274C3AF1965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058142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E5722F-2691-422F-92C8-5274C3AF1965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716790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E5722F-2691-422F-92C8-5274C3AF1965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002429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E5722F-2691-422F-92C8-5274C3AF1965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369448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E5722F-2691-422F-92C8-5274C3AF1965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027732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E5722F-2691-422F-92C8-5274C3AF1965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239179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E5722F-2691-422F-92C8-5274C3AF1965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796305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22960" y="758952"/>
            <a:ext cx="75438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25038" y="4455621"/>
            <a:ext cx="75438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8/30/2016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905744" y="4343400"/>
            <a:ext cx="740664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522833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8/30/2016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34848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414779"/>
            <a:ext cx="1971675" cy="575742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414779"/>
            <a:ext cx="5800725" cy="5757420"/>
          </a:xfrm>
        </p:spPr>
        <p:txBody>
          <a:bodyPr vert="eaVert" lIns="45720" tIns="0" rIns="45720" bIns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8/30/2016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36074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8/30/2016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47060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758952"/>
            <a:ext cx="75438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4453128"/>
            <a:ext cx="75438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8/30/2016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905744" y="4343400"/>
            <a:ext cx="740664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918829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2960" y="1845734"/>
            <a:ext cx="3703320" cy="40233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440" y="1845736"/>
            <a:ext cx="3703320" cy="4023359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8/30/2016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23928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846052"/>
            <a:ext cx="370332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2960" y="2582334"/>
            <a:ext cx="3703320" cy="32867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63440" y="1846052"/>
            <a:ext cx="370332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440" y="2582334"/>
            <a:ext cx="3703320" cy="32867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8/30/2016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72838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8/30/2016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3828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8/30/2016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89408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3" y="0"/>
            <a:ext cx="3038093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3030053" y="0"/>
            <a:ext cx="48006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594359"/>
            <a:ext cx="24003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60237" y="731520"/>
            <a:ext cx="5009393" cy="5257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42900" y="2926080"/>
            <a:ext cx="24003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49134" y="6459786"/>
            <a:ext cx="1963883" cy="365125"/>
          </a:xfrm>
        </p:spPr>
        <p:txBody>
          <a:bodyPr/>
          <a:lstStyle>
            <a:lvl1pPr algn="l">
              <a:defRPr/>
            </a:lvl1pPr>
          </a:lstStyle>
          <a:p>
            <a:fld id="{1D8BD707-D9CF-40AE-B4C6-C98DA3205C09}" type="datetimeFigureOut">
              <a:rPr lang="en-US" smtClean="0"/>
              <a:pPr/>
              <a:t>8/30/2016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600450" y="6459786"/>
            <a:ext cx="348615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60121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9141619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2" y="491507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5074920"/>
            <a:ext cx="7589520" cy="822960"/>
          </a:xfrm>
        </p:spPr>
        <p:txBody>
          <a:bodyPr tIns="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2" y="0"/>
            <a:ext cx="9143989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22959" y="5907024"/>
            <a:ext cx="7589520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8/30/2016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65260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6400800"/>
            <a:ext cx="9144001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5"/>
            <a:ext cx="9144001" cy="6599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59" y="1845734"/>
            <a:ext cx="7543801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22961" y="6459786"/>
            <a:ext cx="18542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8/30/2016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764639" y="6459786"/>
            <a:ext cx="36171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425344" y="6459786"/>
            <a:ext cx="98401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0" name="Straight Connector 9"/>
          <p:cNvCxnSpPr/>
          <p:nvPr/>
        </p:nvCxnSpPr>
        <p:spPr>
          <a:xfrm>
            <a:off x="895149" y="1737845"/>
            <a:ext cx="74752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519109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/>
            <a:r>
              <a:rPr lang="en-US" sz="66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Editing V/S Proofreading: A Case of Manuscript</a:t>
            </a:r>
            <a:endParaRPr lang="en-IN" sz="66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05070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smtClean="0"/>
              <a:t>Helpful Proofreading Tips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Check original copy &amp; editing marks when possible</a:t>
            </a:r>
          </a:p>
          <a:p>
            <a:r>
              <a:rPr lang="en-US" dirty="0" smtClean="0"/>
              <a:t>Pay attention to text other than body copy</a:t>
            </a:r>
          </a:p>
          <a:p>
            <a:r>
              <a:rPr lang="en-US" dirty="0" smtClean="0"/>
              <a:t>If you find one error, look for more</a:t>
            </a:r>
          </a:p>
          <a:p>
            <a:r>
              <a:rPr lang="en-US" dirty="0" smtClean="0"/>
              <a:t>Review text purely on a visual basis at least once</a:t>
            </a:r>
          </a:p>
          <a:p>
            <a:r>
              <a:rPr lang="en-US" dirty="0" smtClean="0"/>
              <a:t>Check hyphenation</a:t>
            </a:r>
          </a:p>
          <a:p>
            <a:r>
              <a:rPr lang="en-US" dirty="0" smtClean="0"/>
              <a:t>Use techniques to force slow reading</a:t>
            </a:r>
          </a:p>
          <a:p>
            <a:r>
              <a:rPr lang="en-US" dirty="0" smtClean="0"/>
              <a:t>Use multiple proofreaders</a:t>
            </a:r>
          </a:p>
          <a:p>
            <a:r>
              <a:rPr lang="en-US" dirty="0" smtClean="0"/>
              <a:t>Don’t proofread when tired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895600" y="2057400"/>
            <a:ext cx="4038600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Read. Write. Revise</a:t>
            </a:r>
            <a:r>
              <a:rPr lang="en-US" sz="4400" b="1" dirty="0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-proofread</a:t>
            </a:r>
            <a:r>
              <a:rPr lang="en-US" sz="4400" b="1" dirty="0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.</a:t>
            </a:r>
            <a:endParaRPr lang="en-US" sz="4400" b="1" dirty="0">
              <a:ln w="12700">
                <a:solidFill>
                  <a:schemeClr val="accent3">
                    <a:lumMod val="50000"/>
                  </a:schemeClr>
                </a:solidFill>
                <a:prstDash val="solid"/>
              </a:ln>
              <a:pattFill prst="narHorz">
                <a:fgClr>
                  <a:schemeClr val="accent3"/>
                </a:fgClr>
                <a:bgClr>
                  <a:schemeClr val="accent3">
                    <a:lumMod val="40000"/>
                    <a:lumOff val="60000"/>
                  </a:schemeClr>
                </a:bgClr>
              </a:pattFill>
              <a:effectLst>
                <a:innerShdw blurRad="177800">
                  <a:schemeClr val="accent3">
                    <a:lumMod val="50000"/>
                  </a:schemeClr>
                </a:inn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dirty="0" smtClean="0"/>
              <a:t>Proofreading: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Verifies </a:t>
            </a:r>
            <a:r>
              <a:rPr lang="en-US" dirty="0" smtClean="0"/>
              <a:t>editing </a:t>
            </a:r>
            <a:r>
              <a:rPr lang="en-US" dirty="0" smtClean="0"/>
              <a:t>changes</a:t>
            </a:r>
          </a:p>
          <a:p>
            <a:r>
              <a:rPr lang="en-US" dirty="0" smtClean="0"/>
              <a:t>Addresses overlooked errors</a:t>
            </a:r>
          </a:p>
          <a:p>
            <a:r>
              <a:rPr lang="en-US" dirty="0" smtClean="0"/>
              <a:t>Compares “dead” copy to current copy</a:t>
            </a:r>
          </a:p>
          <a:p>
            <a:r>
              <a:rPr lang="en-US" dirty="0" smtClean="0"/>
              <a:t>Looks for accuracy in spelling, numbers, and consistency </a:t>
            </a:r>
          </a:p>
          <a:p>
            <a:pPr>
              <a:buNone/>
            </a:pP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/>
              <a:t>E</a:t>
            </a:r>
            <a:r>
              <a:rPr lang="en-US" dirty="0" smtClean="0"/>
              <a:t>diting </a:t>
            </a:r>
            <a:r>
              <a:rPr lang="en-US" dirty="0" smtClean="0"/>
              <a:t>vs. Proofreading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editing</a:t>
            </a:r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 smtClean="0"/>
              <a:t>Prepares text for publication</a:t>
            </a:r>
          </a:p>
          <a:p>
            <a:r>
              <a:rPr lang="en-US" dirty="0" smtClean="0"/>
              <a:t>Makes style choices</a:t>
            </a:r>
          </a:p>
          <a:p>
            <a:r>
              <a:rPr lang="en-US" dirty="0" smtClean="0"/>
              <a:t>Occurs early in production</a:t>
            </a:r>
          </a:p>
          <a:p>
            <a:r>
              <a:rPr lang="en-US" dirty="0" smtClean="0"/>
              <a:t>Uses interlinear marks when possible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 smtClean="0"/>
              <a:t>Proofreading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en-US" dirty="0" smtClean="0"/>
              <a:t>Verifies that </a:t>
            </a:r>
            <a:r>
              <a:rPr lang="en-US" dirty="0" smtClean="0"/>
              <a:t>editing </a:t>
            </a:r>
            <a:r>
              <a:rPr lang="en-US" dirty="0" smtClean="0"/>
              <a:t>specifications have been implemented</a:t>
            </a:r>
          </a:p>
          <a:p>
            <a:r>
              <a:rPr lang="en-US" dirty="0" smtClean="0"/>
              <a:t>Occurs toward the end of production</a:t>
            </a:r>
          </a:p>
          <a:p>
            <a:r>
              <a:rPr lang="en-US" dirty="0" smtClean="0"/>
              <a:t>Uses mostly marginal marks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Uncaught errors spoil the mood…</a:t>
            </a:r>
            <a:endParaRPr lang="en-US" dirty="0"/>
          </a:p>
        </p:txBody>
      </p:sp>
      <p:pic>
        <p:nvPicPr>
          <p:cNvPr id="3074" name="Picture 2" descr="C:\Users\Derek\Desktop\Potter_proof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3400" y="1905000"/>
            <a:ext cx="8049236" cy="3413124"/>
          </a:xfrm>
          <a:prstGeom prst="rect">
            <a:avLst/>
          </a:prstGeom>
          <a:noFill/>
        </p:spPr>
      </p:pic>
      <p:sp>
        <p:nvSpPr>
          <p:cNvPr id="10" name="TextBox 9"/>
          <p:cNvSpPr txBox="1"/>
          <p:nvPr/>
        </p:nvSpPr>
        <p:spPr>
          <a:xfrm>
            <a:off x="0" y="6611779"/>
            <a:ext cx="91440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smtClean="0"/>
              <a:t>Rowling, J.K. 2005. </a:t>
            </a:r>
            <a:r>
              <a:rPr lang="en-US" sz="1000" i="1" dirty="0" smtClean="0"/>
              <a:t>Harry Potter and the Half-Blood Prince</a:t>
            </a:r>
            <a:r>
              <a:rPr lang="en-US" sz="1000" dirty="0" smtClean="0"/>
              <a:t>. New York: Arthur E. Levine, p. 10. </a:t>
            </a:r>
            <a:endParaRPr lang="en-US" sz="1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…cause confusion…</a:t>
            </a:r>
            <a:endParaRPr lang="en-US" dirty="0"/>
          </a:p>
        </p:txBody>
      </p:sp>
      <p:pic>
        <p:nvPicPr>
          <p:cNvPr id="4" name="Content Placeholder 3" descr="PIC-0219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rcRect t="35356" b="30972"/>
          <a:stretch>
            <a:fillRect/>
          </a:stretch>
        </p:blipFill>
        <p:spPr>
          <a:xfrm>
            <a:off x="695007" y="2057400"/>
            <a:ext cx="7845004" cy="19812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dirty="0" smtClean="0"/>
              <a:t>…or ruin careers.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“Career break in 1999 to renovate my horse” </a:t>
            </a:r>
          </a:p>
          <a:p>
            <a:r>
              <a:rPr lang="en-US" dirty="0" smtClean="0"/>
              <a:t>“1990 – 1997: Stewardess – Royal Air Force” </a:t>
            </a:r>
          </a:p>
          <a:p>
            <a:r>
              <a:rPr lang="en-US" dirty="0" smtClean="0"/>
              <a:t>Hobbies: “enjoy cooking Chinese and Italians” </a:t>
            </a:r>
          </a:p>
          <a:p>
            <a:r>
              <a:rPr lang="en-US" dirty="0" smtClean="0"/>
              <a:t>“Service for old man to check they are still alive or not.”</a:t>
            </a:r>
          </a:p>
          <a:p>
            <a:r>
              <a:rPr lang="en-US" dirty="0" smtClean="0"/>
              <a:t>Cleaning skills: “bleaching, pot washing, window cleaning, mopping, </a:t>
            </a:r>
            <a:r>
              <a:rPr lang="en-US" dirty="0" err="1" smtClean="0"/>
              <a:t>e.t.c</a:t>
            </a:r>
            <a:r>
              <a:rPr lang="en-US" dirty="0" smtClean="0"/>
              <a:t>” </a:t>
            </a:r>
          </a:p>
          <a:p>
            <a:r>
              <a:rPr lang="en-US" dirty="0" smtClean="0"/>
              <a:t>“Job involved…</a:t>
            </a:r>
            <a:r>
              <a:rPr lang="en-US" dirty="0" err="1" smtClean="0"/>
              <a:t>counselling</a:t>
            </a:r>
            <a:r>
              <a:rPr lang="en-US" dirty="0" smtClean="0"/>
              <a:t> clientele on accidental insurance policies available” </a:t>
            </a:r>
          </a:p>
          <a:p>
            <a:r>
              <a:rPr lang="en-US" dirty="0" smtClean="0"/>
              <a:t>“2001 summer Voluntary work for taking care of the elderly and vegetable people” </a:t>
            </a:r>
          </a:p>
          <a:p>
            <a:r>
              <a:rPr lang="en-US" dirty="0" smtClean="0"/>
              <a:t>“I’m </a:t>
            </a:r>
            <a:r>
              <a:rPr lang="en-US" dirty="0" err="1" smtClean="0"/>
              <a:t>intrested</a:t>
            </a:r>
            <a:r>
              <a:rPr lang="en-US" dirty="0" smtClean="0"/>
              <a:t> to here more about that. I’m working today in a furniture factory as a drawer”</a:t>
            </a:r>
          </a:p>
          <a:p>
            <a:pPr>
              <a:buNone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>
            <a:normAutofit fontScale="90000"/>
          </a:bodyPr>
          <a:lstStyle/>
          <a:p>
            <a:pPr algn="l"/>
            <a:r>
              <a:rPr lang="en-US" dirty="0" smtClean="0"/>
              <a:t>Catching errors gives readers a sense of superiority.</a:t>
            </a:r>
            <a:endParaRPr lang="en-US" dirty="0"/>
          </a:p>
        </p:txBody>
      </p:sp>
      <p:pic>
        <p:nvPicPr>
          <p:cNvPr id="1026" name="Picture 2" descr="C:\Users\Derek\Desktop\BATHROOM_EDITING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47800" y="1524000"/>
            <a:ext cx="6604002" cy="495300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dirty="0" smtClean="0"/>
              <a:t>Proofing marks are somewhat different from </a:t>
            </a:r>
            <a:r>
              <a:rPr lang="en-US" dirty="0" smtClean="0"/>
              <a:t>editing </a:t>
            </a:r>
            <a:r>
              <a:rPr lang="en-US" dirty="0" smtClean="0"/>
              <a:t>marks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Mistakes in a line may be listed left to right with a slash between corrections</a:t>
            </a:r>
          </a:p>
          <a:p>
            <a:r>
              <a:rPr lang="en-US" dirty="0" smtClean="0"/>
              <a:t>Marginal marks should be in the margin closest to the mistake</a:t>
            </a:r>
          </a:p>
          <a:p>
            <a:r>
              <a:rPr lang="en-US" dirty="0" smtClean="0"/>
              <a:t>Corrected versions may be written out in margin</a:t>
            </a:r>
          </a:p>
          <a:p>
            <a:pPr algn="ctr">
              <a:buNone/>
            </a:pPr>
            <a:endParaRPr lang="en-US" b="1" spc="50" dirty="0" smtClean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</a:endParaRPr>
          </a:p>
          <a:p>
            <a:pPr algn="ctr">
              <a:buNone/>
            </a:pPr>
            <a:r>
              <a:rPr lang="en-US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See pp. 218-220 in textbook.</a:t>
            </a:r>
            <a:endParaRPr lang="en-US" b="1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828800" y="76200"/>
            <a:ext cx="5716374" cy="61418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Box 8"/>
          <p:cNvSpPr txBox="1"/>
          <p:nvPr/>
        </p:nvSpPr>
        <p:spPr>
          <a:xfrm>
            <a:off x="0" y="6611779"/>
            <a:ext cx="26670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smtClean="0"/>
              <a:t>Rude, Carolyn. Technical Editing, 4</a:t>
            </a:r>
            <a:r>
              <a:rPr lang="en-US" sz="1000" baseline="30000" dirty="0" smtClean="0"/>
              <a:t>th</a:t>
            </a:r>
            <a:r>
              <a:rPr lang="en-US" sz="1000" dirty="0" smtClean="0"/>
              <a:t> ed., p. 223</a:t>
            </a:r>
            <a:endParaRPr lang="en-US" sz="1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Retrospect">
  <a:themeElements>
    <a:clrScheme name="Retrospect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Retrospect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308</TotalTime>
  <Words>358</Words>
  <Application>Microsoft Office PowerPoint</Application>
  <PresentationFormat>On-screen Show (4:3)</PresentationFormat>
  <Paragraphs>56</Paragraphs>
  <Slides>11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4" baseType="lpstr">
      <vt:lpstr>Calibri</vt:lpstr>
      <vt:lpstr>Calibri Light</vt:lpstr>
      <vt:lpstr>Retrospect</vt:lpstr>
      <vt:lpstr>Editing V/S Proofreading: A Case of Manuscript</vt:lpstr>
      <vt:lpstr>Proofreading:</vt:lpstr>
      <vt:lpstr>Editing vs. Proofreading</vt:lpstr>
      <vt:lpstr>Uncaught errors spoil the mood…</vt:lpstr>
      <vt:lpstr>…cause confusion…</vt:lpstr>
      <vt:lpstr>…or ruin careers.</vt:lpstr>
      <vt:lpstr>Catching errors gives readers a sense of superiority.</vt:lpstr>
      <vt:lpstr>Proofing marks are somewhat different from editing marks</vt:lpstr>
      <vt:lpstr>PowerPoint Presentation</vt:lpstr>
      <vt:lpstr>Helpful Proofreading Tips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Copyediting vs. Proofreading</dc:title>
  <dc:creator>Derek</dc:creator>
  <cp:lastModifiedBy>G</cp:lastModifiedBy>
  <cp:revision>30</cp:revision>
  <dcterms:created xsi:type="dcterms:W3CDTF">2006-08-16T00:00:00Z</dcterms:created>
  <dcterms:modified xsi:type="dcterms:W3CDTF">2016-08-30T10:03:19Z</dcterms:modified>
</cp:coreProperties>
</file>