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50"/>
  </p:notesMasterIdLst>
  <p:handoutMasterIdLst>
    <p:handoutMasterId r:id="rId51"/>
  </p:handoutMasterIdLst>
  <p:sldIdLst>
    <p:sldId id="256" r:id="rId2"/>
    <p:sldId id="576" r:id="rId3"/>
    <p:sldId id="524" r:id="rId4"/>
    <p:sldId id="569" r:id="rId5"/>
    <p:sldId id="486" r:id="rId6"/>
    <p:sldId id="454" r:id="rId7"/>
    <p:sldId id="567" r:id="rId8"/>
    <p:sldId id="560" r:id="rId9"/>
    <p:sldId id="476" r:id="rId10"/>
    <p:sldId id="526" r:id="rId11"/>
    <p:sldId id="532" r:id="rId12"/>
    <p:sldId id="430" r:id="rId13"/>
    <p:sldId id="431" r:id="rId14"/>
    <p:sldId id="499" r:id="rId15"/>
    <p:sldId id="534" r:id="rId16"/>
    <p:sldId id="314" r:id="rId17"/>
    <p:sldId id="541" r:id="rId18"/>
    <p:sldId id="533" r:id="rId19"/>
    <p:sldId id="498" r:id="rId20"/>
    <p:sldId id="426" r:id="rId21"/>
    <p:sldId id="456" r:id="rId22"/>
    <p:sldId id="538" r:id="rId23"/>
    <p:sldId id="315" r:id="rId24"/>
    <p:sldId id="497" r:id="rId25"/>
    <p:sldId id="381" r:id="rId26"/>
    <p:sldId id="316" r:id="rId27"/>
    <p:sldId id="489" r:id="rId28"/>
    <p:sldId id="539" r:id="rId29"/>
    <p:sldId id="507" r:id="rId30"/>
    <p:sldId id="317" r:id="rId31"/>
    <p:sldId id="411" r:id="rId32"/>
    <p:sldId id="443" r:id="rId33"/>
    <p:sldId id="492" r:id="rId34"/>
    <p:sldId id="493" r:id="rId35"/>
    <p:sldId id="318" r:id="rId36"/>
    <p:sldId id="479" r:id="rId37"/>
    <p:sldId id="495" r:id="rId38"/>
    <p:sldId id="562" r:id="rId39"/>
    <p:sldId id="480" r:id="rId40"/>
    <p:sldId id="564" r:id="rId41"/>
    <p:sldId id="558" r:id="rId42"/>
    <p:sldId id="572" r:id="rId43"/>
    <p:sldId id="573" r:id="rId44"/>
    <p:sldId id="502" r:id="rId45"/>
    <p:sldId id="504" r:id="rId46"/>
    <p:sldId id="467" r:id="rId47"/>
    <p:sldId id="571" r:id="rId48"/>
    <p:sldId id="438"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80000"/>
    <a:srgbClr val="606060"/>
    <a:srgbClr val="494949"/>
    <a:srgbClr val="A6A6A6"/>
    <a:srgbClr val="001132"/>
    <a:srgbClr val="002163"/>
    <a:srgbClr val="F0C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ferSingleView="1">
    <p:restoredLeft sz="30074" autoAdjust="0"/>
    <p:restoredTop sz="92819" autoAdjust="0"/>
  </p:normalViewPr>
  <p:slideViewPr>
    <p:cSldViewPr>
      <p:cViewPr varScale="1">
        <p:scale>
          <a:sx n="69" d="100"/>
          <a:sy n="69" d="100"/>
        </p:scale>
        <p:origin x="822" y="66"/>
      </p:cViewPr>
      <p:guideLst>
        <p:guide orient="horz" pos="2160"/>
        <p:guide pos="288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16824"/>
    </p:cViewPr>
  </p:sorterViewPr>
  <p:notesViewPr>
    <p:cSldViewPr>
      <p:cViewPr>
        <p:scale>
          <a:sx n="150" d="100"/>
          <a:sy n="150" d="100"/>
        </p:scale>
        <p:origin x="-1560" y="306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95774647887321E-2"/>
          <c:y val="2.6378896882494004E-2"/>
          <c:w val="0.91267605633802817"/>
          <c:h val="0.70503597122302153"/>
        </c:manualLayout>
      </c:layout>
      <c:barChart>
        <c:barDir val="bar"/>
        <c:grouping val="clustered"/>
        <c:varyColors val="0"/>
        <c:ser>
          <c:idx val="0"/>
          <c:order val="0"/>
          <c:tx>
            <c:strRef>
              <c:f>Sheet1!$A$2</c:f>
              <c:strCache>
                <c:ptCount val="1"/>
                <c:pt idx="0">
                  <c:v>Introduction</c:v>
                </c:pt>
              </c:strCache>
            </c:strRef>
          </c:tx>
          <c:spPr>
            <a:solidFill>
              <a:schemeClr val="accent1"/>
            </a:solidFill>
            <a:ln w="5502">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1</c:v>
                </c:pt>
              </c:numCache>
            </c:numRef>
          </c:val>
        </c:ser>
        <c:ser>
          <c:idx val="1"/>
          <c:order val="1"/>
          <c:tx>
            <c:strRef>
              <c:f>Sheet1!$A$3</c:f>
              <c:strCache>
                <c:ptCount val="1"/>
                <c:pt idx="0">
                  <c:v>Methods</c:v>
                </c:pt>
              </c:strCache>
            </c:strRef>
          </c:tx>
          <c:spPr>
            <a:solidFill>
              <a:schemeClr val="accent2"/>
            </a:solidFill>
            <a:ln w="5502">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19</c:v>
                </c:pt>
              </c:numCache>
            </c:numRef>
          </c:val>
        </c:ser>
        <c:ser>
          <c:idx val="2"/>
          <c:order val="2"/>
          <c:tx>
            <c:strRef>
              <c:f>Sheet1!$A$4</c:f>
              <c:strCache>
                <c:ptCount val="1"/>
                <c:pt idx="0">
                  <c:v>Results</c:v>
                </c:pt>
              </c:strCache>
            </c:strRef>
          </c:tx>
          <c:spPr>
            <a:solidFill>
              <a:schemeClr val="hlink"/>
            </a:solidFill>
            <a:ln w="5502">
              <a:solidFill>
                <a:schemeClr val="tx1"/>
              </a:solidFill>
              <a:prstDash val="solid"/>
            </a:ln>
          </c:spPr>
          <c:invertIfNegative val="0"/>
          <c:cat>
            <c:numRef>
              <c:f>Sheet1!$B$1:$B$1</c:f>
              <c:numCache>
                <c:formatCode>General</c:formatCode>
                <c:ptCount val="1"/>
              </c:numCache>
            </c:numRef>
          </c:cat>
          <c:val>
            <c:numRef>
              <c:f>Sheet1!$B$4:$B$4</c:f>
              <c:numCache>
                <c:formatCode>General</c:formatCode>
                <c:ptCount val="1"/>
                <c:pt idx="0">
                  <c:v>6</c:v>
                </c:pt>
              </c:numCache>
            </c:numRef>
          </c:val>
        </c:ser>
        <c:ser>
          <c:idx val="3"/>
          <c:order val="3"/>
          <c:tx>
            <c:strRef>
              <c:f>Sheet1!$A$5</c:f>
              <c:strCache>
                <c:ptCount val="1"/>
                <c:pt idx="0">
                  <c:v>Discussion</c:v>
                </c:pt>
              </c:strCache>
            </c:strRef>
          </c:tx>
          <c:spPr>
            <a:solidFill>
              <a:schemeClr val="folHlink"/>
            </a:solidFill>
            <a:ln w="5502">
              <a:solidFill>
                <a:schemeClr val="tx1"/>
              </a:solidFill>
              <a:prstDash val="solid"/>
            </a:ln>
          </c:spPr>
          <c:invertIfNegative val="0"/>
          <c:cat>
            <c:numRef>
              <c:f>Sheet1!$B$1:$B$1</c:f>
              <c:numCache>
                <c:formatCode>General</c:formatCode>
                <c:ptCount val="1"/>
              </c:numCache>
            </c:numRef>
          </c:cat>
          <c:val>
            <c:numRef>
              <c:f>Sheet1!$B$5:$B$5</c:f>
              <c:numCache>
                <c:formatCode>General</c:formatCode>
                <c:ptCount val="1"/>
                <c:pt idx="0">
                  <c:v>8</c:v>
                </c:pt>
              </c:numCache>
            </c:numRef>
          </c:val>
        </c:ser>
        <c:dLbls>
          <c:showLegendKey val="0"/>
          <c:showVal val="0"/>
          <c:showCatName val="0"/>
          <c:showSerName val="0"/>
          <c:showPercent val="0"/>
          <c:showBubbleSize val="0"/>
        </c:dLbls>
        <c:gapWidth val="150"/>
        <c:axId val="197536416"/>
        <c:axId val="328023168"/>
      </c:barChart>
      <c:catAx>
        <c:axId val="197536416"/>
        <c:scaling>
          <c:orientation val="minMax"/>
        </c:scaling>
        <c:delete val="0"/>
        <c:axPos val="l"/>
        <c:numFmt formatCode="General" sourceLinked="1"/>
        <c:majorTickMark val="out"/>
        <c:minorTickMark val="none"/>
        <c:tickLblPos val="nextTo"/>
        <c:spPr>
          <a:ln w="1375">
            <a:solidFill>
              <a:schemeClr val="tx1"/>
            </a:solidFill>
            <a:prstDash val="solid"/>
          </a:ln>
        </c:spPr>
        <c:txPr>
          <a:bodyPr rot="0" vert="horz"/>
          <a:lstStyle/>
          <a:p>
            <a:pPr>
              <a:defRPr sz="780" b="1" i="0" u="none" strike="noStrike" baseline="0">
                <a:solidFill>
                  <a:schemeClr val="tx1"/>
                </a:solidFill>
                <a:latin typeface="Trebuchet MS"/>
                <a:ea typeface="Trebuchet MS"/>
                <a:cs typeface="Trebuchet MS"/>
              </a:defRPr>
            </a:pPr>
            <a:endParaRPr lang="en-US"/>
          </a:p>
        </c:txPr>
        <c:crossAx val="328023168"/>
        <c:crosses val="autoZero"/>
        <c:auto val="1"/>
        <c:lblAlgn val="ctr"/>
        <c:lblOffset val="100"/>
        <c:tickLblSkip val="1"/>
        <c:tickMarkSkip val="1"/>
        <c:noMultiLvlLbl val="0"/>
      </c:catAx>
      <c:valAx>
        <c:axId val="328023168"/>
        <c:scaling>
          <c:orientation val="minMax"/>
        </c:scaling>
        <c:delete val="0"/>
        <c:axPos val="b"/>
        <c:majorGridlines>
          <c:spPr>
            <a:ln w="1375">
              <a:solidFill>
                <a:schemeClr val="tx1"/>
              </a:solidFill>
              <a:prstDash val="solid"/>
            </a:ln>
          </c:spPr>
        </c:majorGridlines>
        <c:title>
          <c:tx>
            <c:rich>
              <a:bodyPr/>
              <a:lstStyle/>
              <a:p>
                <a:pPr>
                  <a:defRPr sz="780" b="1" i="0" u="none" strike="noStrike" baseline="0">
                    <a:solidFill>
                      <a:schemeClr val="tx1"/>
                    </a:solidFill>
                    <a:latin typeface="Trebuchet MS"/>
                    <a:ea typeface="Trebuchet MS"/>
                    <a:cs typeface="Trebuchet MS"/>
                  </a:defRPr>
                </a:pPr>
                <a:r>
                  <a:rPr lang="en-IN"/>
                  <a:t>% Responses</a:t>
                </a:r>
              </a:p>
            </c:rich>
          </c:tx>
          <c:layout>
            <c:manualLayout>
              <c:xMode val="edge"/>
              <c:yMode val="edge"/>
              <c:x val="0.40140845070422537"/>
              <c:y val="0.87050359712230219"/>
            </c:manualLayout>
          </c:layout>
          <c:overlay val="0"/>
          <c:spPr>
            <a:noFill/>
            <a:ln w="11003">
              <a:noFill/>
            </a:ln>
          </c:spPr>
        </c:title>
        <c:numFmt formatCode="General" sourceLinked="1"/>
        <c:majorTickMark val="out"/>
        <c:minorTickMark val="none"/>
        <c:tickLblPos val="nextTo"/>
        <c:spPr>
          <a:ln w="1375">
            <a:solidFill>
              <a:schemeClr val="tx1"/>
            </a:solidFill>
            <a:prstDash val="solid"/>
          </a:ln>
        </c:spPr>
        <c:txPr>
          <a:bodyPr rot="0" vert="horz"/>
          <a:lstStyle/>
          <a:p>
            <a:pPr>
              <a:defRPr sz="780" b="1" i="0" u="none" strike="noStrike" baseline="0">
                <a:solidFill>
                  <a:schemeClr val="tx1"/>
                </a:solidFill>
                <a:latin typeface="Trebuchet MS"/>
                <a:ea typeface="Trebuchet MS"/>
                <a:cs typeface="Trebuchet MS"/>
              </a:defRPr>
            </a:pPr>
            <a:endParaRPr lang="en-US"/>
          </a:p>
        </c:txPr>
        <c:crossAx val="197536416"/>
        <c:crosses val="autoZero"/>
        <c:crossBetween val="between"/>
      </c:valAx>
      <c:spPr>
        <a:noFill/>
        <a:ln w="5502">
          <a:solidFill>
            <a:schemeClr val="tx1"/>
          </a:solidFill>
          <a:prstDash val="solid"/>
        </a:ln>
      </c:spPr>
    </c:plotArea>
    <c:plotVisOnly val="1"/>
    <c:dispBlanksAs val="gap"/>
    <c:showDLblsOverMax val="0"/>
  </c:chart>
  <c:spPr>
    <a:noFill/>
    <a:ln>
      <a:noFill/>
    </a:ln>
  </c:spPr>
  <c:txPr>
    <a:bodyPr/>
    <a:lstStyle/>
    <a:p>
      <a:pPr>
        <a:defRPr sz="780" b="1" i="0" u="none" strike="noStrike" baseline="0">
          <a:solidFill>
            <a:schemeClr val="tx1"/>
          </a:solidFill>
          <a:latin typeface="Trebuchet MS"/>
          <a:ea typeface="Trebuchet MS"/>
          <a:cs typeface="Trebuchet M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95774647887321E-2"/>
          <c:y val="2.6378896882494004E-2"/>
          <c:w val="0.91267605633802817"/>
          <c:h val="0.70503597122302153"/>
        </c:manualLayout>
      </c:layout>
      <c:barChart>
        <c:barDir val="bar"/>
        <c:grouping val="clustered"/>
        <c:varyColors val="0"/>
        <c:ser>
          <c:idx val="0"/>
          <c:order val="0"/>
          <c:tx>
            <c:strRef>
              <c:f>Sheet1!$A$2</c:f>
              <c:strCache>
                <c:ptCount val="1"/>
                <c:pt idx="0">
                  <c:v>Introduction</c:v>
                </c:pt>
              </c:strCache>
            </c:strRef>
          </c:tx>
          <c:spPr>
            <a:solidFill>
              <a:schemeClr val="accent1"/>
            </a:solidFill>
            <a:ln w="5502">
              <a:solidFill>
                <a:schemeClr val="tx1"/>
              </a:solidFill>
              <a:prstDash val="solid"/>
            </a:ln>
          </c:spPr>
          <c:invertIfNegative val="0"/>
          <c:cat>
            <c:numRef>
              <c:f>Sheet1!$B$1:$B$1</c:f>
              <c:numCache>
                <c:formatCode>General</c:formatCode>
                <c:ptCount val="1"/>
              </c:numCache>
            </c:numRef>
          </c:cat>
          <c:val>
            <c:numRef>
              <c:f>Sheet1!$B$2:$B$2</c:f>
              <c:numCache>
                <c:formatCode>General</c:formatCode>
                <c:ptCount val="1"/>
                <c:pt idx="0">
                  <c:v>1</c:v>
                </c:pt>
              </c:numCache>
            </c:numRef>
          </c:val>
        </c:ser>
        <c:ser>
          <c:idx val="1"/>
          <c:order val="1"/>
          <c:tx>
            <c:strRef>
              <c:f>Sheet1!$A$3</c:f>
              <c:strCache>
                <c:ptCount val="1"/>
                <c:pt idx="0">
                  <c:v>Methods</c:v>
                </c:pt>
              </c:strCache>
            </c:strRef>
          </c:tx>
          <c:spPr>
            <a:solidFill>
              <a:schemeClr val="accent2"/>
            </a:solidFill>
            <a:ln w="5502">
              <a:solidFill>
                <a:schemeClr val="tx1"/>
              </a:solidFill>
              <a:prstDash val="solid"/>
            </a:ln>
          </c:spPr>
          <c:invertIfNegative val="0"/>
          <c:cat>
            <c:numRef>
              <c:f>Sheet1!$B$1:$B$1</c:f>
              <c:numCache>
                <c:formatCode>General</c:formatCode>
                <c:ptCount val="1"/>
              </c:numCache>
            </c:numRef>
          </c:cat>
          <c:val>
            <c:numRef>
              <c:f>Sheet1!$B$3:$B$3</c:f>
              <c:numCache>
                <c:formatCode>General</c:formatCode>
                <c:ptCount val="1"/>
                <c:pt idx="0">
                  <c:v>16</c:v>
                </c:pt>
              </c:numCache>
            </c:numRef>
          </c:val>
        </c:ser>
        <c:ser>
          <c:idx val="2"/>
          <c:order val="2"/>
          <c:tx>
            <c:strRef>
              <c:f>Sheet1!$A$4</c:f>
              <c:strCache>
                <c:ptCount val="1"/>
                <c:pt idx="0">
                  <c:v>Results</c:v>
                </c:pt>
              </c:strCache>
            </c:strRef>
          </c:tx>
          <c:spPr>
            <a:solidFill>
              <a:schemeClr val="hlink"/>
            </a:solidFill>
            <a:ln w="5502">
              <a:solidFill>
                <a:schemeClr val="tx1"/>
              </a:solidFill>
              <a:prstDash val="solid"/>
            </a:ln>
          </c:spPr>
          <c:invertIfNegative val="0"/>
          <c:cat>
            <c:numRef>
              <c:f>Sheet1!$B$1:$B$1</c:f>
              <c:numCache>
                <c:formatCode>General</c:formatCode>
                <c:ptCount val="1"/>
              </c:numCache>
            </c:numRef>
          </c:cat>
          <c:val>
            <c:numRef>
              <c:f>Sheet1!$B$4:$B$4</c:f>
              <c:numCache>
                <c:formatCode>General</c:formatCode>
                <c:ptCount val="1"/>
                <c:pt idx="0">
                  <c:v>7</c:v>
                </c:pt>
              </c:numCache>
            </c:numRef>
          </c:val>
        </c:ser>
        <c:ser>
          <c:idx val="3"/>
          <c:order val="3"/>
          <c:tx>
            <c:strRef>
              <c:f>Sheet1!$A$5</c:f>
              <c:strCache>
                <c:ptCount val="1"/>
                <c:pt idx="0">
                  <c:v>Discussion</c:v>
                </c:pt>
              </c:strCache>
            </c:strRef>
          </c:tx>
          <c:spPr>
            <a:solidFill>
              <a:schemeClr val="folHlink"/>
            </a:solidFill>
            <a:ln w="5502">
              <a:solidFill>
                <a:schemeClr val="tx1"/>
              </a:solidFill>
              <a:prstDash val="solid"/>
            </a:ln>
          </c:spPr>
          <c:invertIfNegative val="0"/>
          <c:cat>
            <c:numRef>
              <c:f>Sheet1!$B$1:$B$1</c:f>
              <c:numCache>
                <c:formatCode>General</c:formatCode>
                <c:ptCount val="1"/>
              </c:numCache>
            </c:numRef>
          </c:cat>
          <c:val>
            <c:numRef>
              <c:f>Sheet1!$B$5:$B$5</c:f>
              <c:numCache>
                <c:formatCode>General</c:formatCode>
                <c:ptCount val="1"/>
                <c:pt idx="0">
                  <c:v>6</c:v>
                </c:pt>
              </c:numCache>
            </c:numRef>
          </c:val>
        </c:ser>
        <c:dLbls>
          <c:showLegendKey val="0"/>
          <c:showVal val="0"/>
          <c:showCatName val="0"/>
          <c:showSerName val="0"/>
          <c:showPercent val="0"/>
          <c:showBubbleSize val="0"/>
        </c:dLbls>
        <c:gapWidth val="150"/>
        <c:axId val="328023952"/>
        <c:axId val="328024344"/>
      </c:barChart>
      <c:catAx>
        <c:axId val="328023952"/>
        <c:scaling>
          <c:orientation val="minMax"/>
        </c:scaling>
        <c:delete val="0"/>
        <c:axPos val="l"/>
        <c:numFmt formatCode="General" sourceLinked="1"/>
        <c:majorTickMark val="out"/>
        <c:minorTickMark val="none"/>
        <c:tickLblPos val="nextTo"/>
        <c:spPr>
          <a:ln w="1375">
            <a:solidFill>
              <a:schemeClr val="tx1"/>
            </a:solidFill>
            <a:prstDash val="solid"/>
          </a:ln>
        </c:spPr>
        <c:txPr>
          <a:bodyPr rot="0" vert="horz"/>
          <a:lstStyle/>
          <a:p>
            <a:pPr>
              <a:defRPr sz="780" b="1" i="0" u="none" strike="noStrike" baseline="0">
                <a:solidFill>
                  <a:schemeClr val="tx1"/>
                </a:solidFill>
                <a:latin typeface="Trebuchet MS"/>
                <a:ea typeface="Trebuchet MS"/>
                <a:cs typeface="Trebuchet MS"/>
              </a:defRPr>
            </a:pPr>
            <a:endParaRPr lang="en-US"/>
          </a:p>
        </c:txPr>
        <c:crossAx val="328024344"/>
        <c:crosses val="autoZero"/>
        <c:auto val="1"/>
        <c:lblAlgn val="ctr"/>
        <c:lblOffset val="100"/>
        <c:tickLblSkip val="1"/>
        <c:tickMarkSkip val="1"/>
        <c:noMultiLvlLbl val="0"/>
      </c:catAx>
      <c:valAx>
        <c:axId val="328024344"/>
        <c:scaling>
          <c:orientation val="minMax"/>
        </c:scaling>
        <c:delete val="0"/>
        <c:axPos val="b"/>
        <c:majorGridlines>
          <c:spPr>
            <a:ln w="1375">
              <a:solidFill>
                <a:schemeClr val="tx1"/>
              </a:solidFill>
              <a:prstDash val="solid"/>
            </a:ln>
          </c:spPr>
        </c:majorGridlines>
        <c:title>
          <c:tx>
            <c:rich>
              <a:bodyPr/>
              <a:lstStyle/>
              <a:p>
                <a:pPr>
                  <a:defRPr sz="780" b="1" i="0" u="none" strike="noStrike" baseline="0">
                    <a:solidFill>
                      <a:schemeClr val="tx1"/>
                    </a:solidFill>
                    <a:latin typeface="Trebuchet MS"/>
                    <a:ea typeface="Trebuchet MS"/>
                    <a:cs typeface="Trebuchet MS"/>
                  </a:defRPr>
                </a:pPr>
                <a:r>
                  <a:rPr lang="en-IN"/>
                  <a:t>% Responses</a:t>
                </a:r>
              </a:p>
            </c:rich>
          </c:tx>
          <c:layout>
            <c:manualLayout>
              <c:xMode val="edge"/>
              <c:yMode val="edge"/>
              <c:x val="0.40140845070422537"/>
              <c:y val="0.87050359712230219"/>
            </c:manualLayout>
          </c:layout>
          <c:overlay val="0"/>
          <c:spPr>
            <a:noFill/>
            <a:ln w="11003">
              <a:noFill/>
            </a:ln>
          </c:spPr>
        </c:title>
        <c:numFmt formatCode="General" sourceLinked="1"/>
        <c:majorTickMark val="out"/>
        <c:minorTickMark val="none"/>
        <c:tickLblPos val="nextTo"/>
        <c:spPr>
          <a:ln w="1375">
            <a:solidFill>
              <a:schemeClr val="tx1"/>
            </a:solidFill>
            <a:prstDash val="solid"/>
          </a:ln>
        </c:spPr>
        <c:txPr>
          <a:bodyPr rot="0" vert="horz"/>
          <a:lstStyle/>
          <a:p>
            <a:pPr>
              <a:defRPr sz="780" b="1" i="0" u="none" strike="noStrike" baseline="0">
                <a:solidFill>
                  <a:schemeClr val="tx1"/>
                </a:solidFill>
                <a:latin typeface="Trebuchet MS"/>
                <a:ea typeface="Trebuchet MS"/>
                <a:cs typeface="Trebuchet MS"/>
              </a:defRPr>
            </a:pPr>
            <a:endParaRPr lang="en-US"/>
          </a:p>
        </c:txPr>
        <c:crossAx val="328023952"/>
        <c:crosses val="autoZero"/>
        <c:crossBetween val="between"/>
      </c:valAx>
      <c:spPr>
        <a:noFill/>
        <a:ln w="5502">
          <a:solidFill>
            <a:schemeClr val="tx1"/>
          </a:solidFill>
          <a:prstDash val="solid"/>
        </a:ln>
      </c:spPr>
    </c:plotArea>
    <c:plotVisOnly val="1"/>
    <c:dispBlanksAs val="gap"/>
    <c:showDLblsOverMax val="0"/>
  </c:chart>
  <c:spPr>
    <a:noFill/>
    <a:ln>
      <a:noFill/>
    </a:ln>
  </c:spPr>
  <c:txPr>
    <a:bodyPr/>
    <a:lstStyle/>
    <a:p>
      <a:pPr>
        <a:defRPr sz="780" b="1" i="0" u="none" strike="noStrike" baseline="0">
          <a:solidFill>
            <a:schemeClr val="tx1"/>
          </a:solidFill>
          <a:latin typeface="Trebuchet MS"/>
          <a:ea typeface="Trebuchet MS"/>
          <a:cs typeface="Trebuchet MS"/>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panose="02020603050405020304" pitchFamily="18" charset="0"/>
              </a:defRPr>
            </a:lvl1pPr>
          </a:lstStyle>
          <a:p>
            <a:endParaRPr lang="en-US" altLang="en-US"/>
          </a:p>
        </p:txBody>
      </p:sp>
      <p:sp>
        <p:nvSpPr>
          <p:cNvPr id="14950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panose="02020603050405020304" pitchFamily="18" charset="0"/>
              </a:defRPr>
            </a:lvl1pPr>
          </a:lstStyle>
          <a:p>
            <a:endParaRPr lang="en-US" altLang="en-US"/>
          </a:p>
        </p:txBody>
      </p:sp>
      <p:sp>
        <p:nvSpPr>
          <p:cNvPr id="14950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panose="02020603050405020304" pitchFamily="18" charset="0"/>
              </a:defRPr>
            </a:lvl1pPr>
          </a:lstStyle>
          <a:p>
            <a:endParaRPr lang="en-US" altLang="en-US"/>
          </a:p>
        </p:txBody>
      </p:sp>
      <p:sp>
        <p:nvSpPr>
          <p:cNvPr id="14950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defRPr>
            </a:lvl1pPr>
          </a:lstStyle>
          <a:p>
            <a:fld id="{2A745686-16C9-4F5A-B75A-8843E9741A13}" type="slidenum">
              <a:rPr lang="en-US" altLang="en-US"/>
              <a:pPr/>
              <a:t>‹#›</a:t>
            </a:fld>
            <a:endParaRPr lang="en-US" altLang="en-US"/>
          </a:p>
        </p:txBody>
      </p:sp>
    </p:spTree>
    <p:extLst>
      <p:ext uri="{BB962C8B-B14F-4D97-AF65-F5344CB8AC3E}">
        <p14:creationId xmlns:p14="http://schemas.microsoft.com/office/powerpoint/2010/main" val="66850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panose="02020603050405020304" pitchFamily="18" charset="0"/>
              </a:defRPr>
            </a:lvl1pPr>
          </a:lstStyle>
          <a:p>
            <a:endParaRPr lang="en-US" altLang="en-US"/>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panose="02020603050405020304" pitchFamily="18" charset="0"/>
              </a:defRPr>
            </a:lvl1pPr>
          </a:lstStyle>
          <a:p>
            <a:endParaRPr lang="en-US" alt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panose="02020603050405020304" pitchFamily="18" charset="0"/>
              </a:defRPr>
            </a:lvl1pPr>
          </a:lstStyle>
          <a:p>
            <a:endParaRPr lang="en-US" alt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panose="02020603050405020304" pitchFamily="18" charset="0"/>
              </a:defRPr>
            </a:lvl1pPr>
          </a:lstStyle>
          <a:p>
            <a:fld id="{265E8755-6601-455D-A524-B831C1FAEC33}" type="slidenum">
              <a:rPr lang="en-US" altLang="en-US"/>
              <a:pPr/>
              <a:t>‹#›</a:t>
            </a:fld>
            <a:endParaRPr lang="en-US" altLang="en-US"/>
          </a:p>
        </p:txBody>
      </p:sp>
    </p:spTree>
    <p:extLst>
      <p:ext uri="{BB962C8B-B14F-4D97-AF65-F5344CB8AC3E}">
        <p14:creationId xmlns:p14="http://schemas.microsoft.com/office/powerpoint/2010/main" val="1893040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DA9D7-2FBA-4B75-A535-47C40FA8FEEB}" type="slidenum">
              <a:rPr lang="en-US" altLang="en-US"/>
              <a:pPr/>
              <a:t>1</a:t>
            </a:fld>
            <a:endParaRPr lang="en-US" alt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2146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A48EAE-CAF9-4248-829D-0223CF5C31CC}" type="slidenum">
              <a:rPr lang="en-US" altLang="en-US"/>
              <a:pPr/>
              <a:t>2</a:t>
            </a:fld>
            <a:endParaRPr lang="en-US" altLang="en-US"/>
          </a:p>
        </p:txBody>
      </p:sp>
      <p:sp>
        <p:nvSpPr>
          <p:cNvPr id="445442" name="Rectangle 1026"/>
          <p:cNvSpPr>
            <a:spLocks noGrp="1" noRot="1" noChangeAspect="1" noChangeArrowheads="1" noTextEdit="1"/>
          </p:cNvSpPr>
          <p:nvPr>
            <p:ph type="sldImg"/>
          </p:nvPr>
        </p:nvSpPr>
        <p:spPr>
          <a:ln/>
        </p:spPr>
      </p:sp>
      <p:sp>
        <p:nvSpPr>
          <p:cNvPr id="445443" name="Rectangle 1027"/>
          <p:cNvSpPr>
            <a:spLocks noGrp="1" noChangeArrowheads="1"/>
          </p:cNvSpPr>
          <p:nvPr>
            <p:ph type="body" idx="1"/>
          </p:nvPr>
        </p:nvSpPr>
        <p:spPr/>
        <p:txBody>
          <a:bodyPr/>
          <a:lstStyle/>
          <a:p>
            <a:r>
              <a:rPr lang="en-US" altLang="en-US" sz="800">
                <a:solidFill>
                  <a:srgbClr val="272B2B"/>
                </a:solidFill>
                <a:latin typeface="Arial" panose="020B0604020202020204" pitchFamily="34" charset="0"/>
              </a:rPr>
              <a:t>Biomedical research traditionally has been organized much like a series of cottage industries, lumping researchers into broad areas of scientific interest and then grouping them into distinct, departmentally based specialties. But, as science has advanced over the past decade and the molecular secrets of life have become more accessible, two fundamental themes are apparent: the study of human biology and behavior is a wonderfully dynamic process, and the traditional divisions within biomedical research may in some instances impede the pace of scientific discovery. </a:t>
            </a:r>
          </a:p>
          <a:p>
            <a:endParaRPr lang="en-US" altLang="en-US" sz="800">
              <a:solidFill>
                <a:srgbClr val="272B2B"/>
              </a:solidFill>
              <a:latin typeface="Arial" panose="020B0604020202020204" pitchFamily="34" charset="0"/>
            </a:endParaRPr>
          </a:p>
          <a:p>
            <a:r>
              <a:rPr lang="en-US" altLang="en-US" sz="800">
                <a:solidFill>
                  <a:srgbClr val="272B2B"/>
                </a:solidFill>
                <a:latin typeface="Arial" panose="020B0604020202020204" pitchFamily="34" charset="0"/>
              </a:rPr>
              <a:t>Three of the new Exploratory Centers for Interdisciplinary Research will form new groupings of disciplines to attack obesity, one of America's most urgent public health problems. Dr. Barry Popkin at the </a:t>
            </a:r>
            <a:r>
              <a:rPr lang="en-US" altLang="en-US" sz="800" b="1">
                <a:solidFill>
                  <a:srgbClr val="272B2B"/>
                </a:solidFill>
                <a:latin typeface="Arial" panose="020B0604020202020204" pitchFamily="34" charset="0"/>
              </a:rPr>
              <a:t>University of North Carolina at Chapel Hill</a:t>
            </a:r>
            <a:r>
              <a:rPr lang="en-US" altLang="en-US" sz="800">
                <a:solidFill>
                  <a:srgbClr val="272B2B"/>
                </a:solidFill>
                <a:latin typeface="Arial" panose="020B0604020202020204" pitchFamily="34" charset="0"/>
              </a:rPr>
              <a:t> plans to engage researchers from nutrition, epidemiology, health behavior, urban planning, health economics, physiology, psychology, genetics, and clinical medicine to develop an Exploratory Center, </a:t>
            </a:r>
            <a:r>
              <a:rPr lang="en-US" altLang="en-US" sz="800" b="1">
                <a:solidFill>
                  <a:srgbClr val="272B2B"/>
                </a:solidFill>
                <a:latin typeface="Arial" panose="020B0604020202020204" pitchFamily="34" charset="0"/>
              </a:rPr>
              <a:t>An Interdisciplinary Strategy for Obesity</a:t>
            </a:r>
            <a:r>
              <a:rPr lang="en-US" altLang="en-US" sz="800">
                <a:solidFill>
                  <a:srgbClr val="272B2B"/>
                </a:solidFill>
                <a:latin typeface="Arial" panose="020B0604020202020204" pitchFamily="34" charset="0"/>
              </a:rPr>
              <a:t>. Leading scholars in seven overlapping topical clusters will meet on a regular basis to develop a common language, identify needs, and design and plan specific research projects.</a:t>
            </a:r>
          </a:p>
          <a:p>
            <a:r>
              <a:rPr lang="en-US" altLang="en-US" sz="800">
                <a:solidFill>
                  <a:srgbClr val="272B2B"/>
                </a:solidFill>
                <a:latin typeface="ArialMT" pitchFamily="50" charset="0"/>
              </a:rPr>
              <a:t>At the </a:t>
            </a:r>
            <a:r>
              <a:rPr lang="en-US" altLang="en-US" sz="800" b="1">
                <a:solidFill>
                  <a:srgbClr val="272B2B"/>
                </a:solidFill>
                <a:latin typeface="Arial-BoldMT" pitchFamily="50" charset="0"/>
              </a:rPr>
              <a:t>University of Texas Southwestern Medical Center at Dallas</a:t>
            </a:r>
            <a:r>
              <a:rPr lang="en-US" altLang="en-US" sz="800">
                <a:solidFill>
                  <a:srgbClr val="272B2B"/>
                </a:solidFill>
                <a:latin typeface="ArialMT" pitchFamily="50" charset="0"/>
              </a:rPr>
              <a:t>, Dr. Jay Horton will bring together diverse groups of investigators to research the behavioral, metabolic, and molecular events that cause obesity. The major focus of his effort will be on the brain and liver, organs that both play central roles in the development of obesity and its adverse metabolic consequences. This group, the </a:t>
            </a:r>
            <a:r>
              <a:rPr lang="en-US" altLang="en-US" sz="800" b="1">
                <a:solidFill>
                  <a:srgbClr val="272B2B"/>
                </a:solidFill>
                <a:latin typeface="Arial-BoldMT" pitchFamily="50" charset="0"/>
              </a:rPr>
              <a:t>Taskforce for Obesity Research at Southwestern,</a:t>
            </a:r>
            <a:r>
              <a:rPr lang="en-US" altLang="en-US" sz="800">
                <a:solidFill>
                  <a:srgbClr val="272B2B"/>
                </a:solidFill>
                <a:latin typeface="ArialMT" pitchFamily="50" charset="0"/>
              </a:rPr>
              <a:t> will study how the brain regulates food intake and energy expenditure, and will reveal how disregulation of glucose and lipid metabolism in the liver contributes to obesity.Finally, Dr. Adam Drewnowski at the </a:t>
            </a:r>
            <a:r>
              <a:rPr lang="en-US" altLang="en-US" sz="800" b="1">
                <a:solidFill>
                  <a:srgbClr val="272B2B"/>
                </a:solidFill>
                <a:latin typeface="Arial-BoldMT" pitchFamily="50" charset="0"/>
              </a:rPr>
              <a:t>University of Washington in Seattle</a:t>
            </a:r>
            <a:r>
              <a:rPr lang="en-US" altLang="en-US" sz="800">
                <a:solidFill>
                  <a:srgbClr val="272B2B"/>
                </a:solidFill>
                <a:latin typeface="ArialMT" pitchFamily="50" charset="0"/>
              </a:rPr>
              <a:t> will develop a center to address biomedical, public health, and policy aspects of the obesity epidemic. The hypothesis behind this center, </a:t>
            </a:r>
            <a:r>
              <a:rPr lang="en-US" altLang="en-US" sz="800" b="1">
                <a:solidFill>
                  <a:srgbClr val="272B2B"/>
                </a:solidFill>
                <a:latin typeface="Arial-BoldMT" pitchFamily="50" charset="0"/>
              </a:rPr>
              <a:t>An Exploratory Center for Obesity Research</a:t>
            </a:r>
            <a:r>
              <a:rPr lang="en-US" altLang="en-US" sz="800">
                <a:solidFill>
                  <a:srgbClr val="272B2B"/>
                </a:solidFill>
                <a:latin typeface="ArialMT" pitchFamily="50" charset="0"/>
              </a:rPr>
              <a:t>, is that the social problem of obesity can only be solved using an interdisciplinary approach that blends biomedical research with broader social, economic, environmental, and policy concerns. His "Lab to Leadership" model will allow sustained interactions among researchers, clinicians, public health professionals, local and state government agencies, policy makers, and communities at risk.</a:t>
            </a:r>
          </a:p>
        </p:txBody>
      </p:sp>
    </p:spTree>
    <p:extLst>
      <p:ext uri="{BB962C8B-B14F-4D97-AF65-F5344CB8AC3E}">
        <p14:creationId xmlns:p14="http://schemas.microsoft.com/office/powerpoint/2010/main" val="252464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3CCAD-193B-42C1-A359-DF947811622B}" type="slidenum">
              <a:rPr lang="en-US" altLang="en-US"/>
              <a:pPr/>
              <a:t>3</a:t>
            </a:fld>
            <a:endParaRPr lang="en-US" altLang="en-US"/>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r>
              <a:rPr lang="en-US" altLang="en-US" sz="900">
                <a:solidFill>
                  <a:srgbClr val="272B2B"/>
                </a:solidFill>
                <a:latin typeface="Arial" panose="020B0604020202020204" pitchFamily="34" charset="0"/>
              </a:rPr>
              <a:t>Biomedical research traditionally has been organized much like a series of cottage industries, lumping researchers into broad areas of scientific interest and then grouping them into distinct, departmentally based specialties. But, as science has advanced over the past decade and the molecular secrets of life have become more accessible, two fundamental themes are apparent: the study of human biology and behavior is a wonderfully dynamic process, and the traditional divisions within biomedical research may in some instances impede the pace of scientific discovery. </a:t>
            </a:r>
          </a:p>
          <a:p>
            <a:endParaRPr lang="en-US" altLang="en-US" sz="900">
              <a:solidFill>
                <a:srgbClr val="272B2B"/>
              </a:solidFill>
              <a:latin typeface="Arial" panose="020B0604020202020204" pitchFamily="34" charset="0"/>
            </a:endParaRPr>
          </a:p>
          <a:p>
            <a:r>
              <a:rPr lang="en-US" altLang="en-US" sz="900">
                <a:solidFill>
                  <a:srgbClr val="272B2B"/>
                </a:solidFill>
                <a:latin typeface="Arial" panose="020B0604020202020204" pitchFamily="34" charset="0"/>
              </a:rPr>
              <a:t>Three of the new Exploratory Centers for Interdisciplinary Research will form new groupings of disciplines to attack obesity, one of America's most urgent public health problems. Dr. Barry Popkin at the </a:t>
            </a:r>
            <a:r>
              <a:rPr lang="en-US" altLang="en-US" sz="900" b="1">
                <a:solidFill>
                  <a:srgbClr val="272B2B"/>
                </a:solidFill>
                <a:latin typeface="Arial" panose="020B0604020202020204" pitchFamily="34" charset="0"/>
              </a:rPr>
              <a:t>University of North Carolina at Chapel Hill</a:t>
            </a:r>
            <a:r>
              <a:rPr lang="en-US" altLang="en-US" sz="900">
                <a:solidFill>
                  <a:srgbClr val="272B2B"/>
                </a:solidFill>
                <a:latin typeface="Arial" panose="020B0604020202020204" pitchFamily="34" charset="0"/>
              </a:rPr>
              <a:t> plans to engage researchers from nutrition, epidemiology, health behavior, urban planning, health economics, physiology, psychology, genetics, and clinical medicine to develop an Exploratory Center, </a:t>
            </a:r>
            <a:r>
              <a:rPr lang="en-US" altLang="en-US" sz="900" b="1">
                <a:solidFill>
                  <a:srgbClr val="272B2B"/>
                </a:solidFill>
                <a:latin typeface="Arial" panose="020B0604020202020204" pitchFamily="34" charset="0"/>
              </a:rPr>
              <a:t>An Interdisciplinary Strategy for Obesity</a:t>
            </a:r>
            <a:r>
              <a:rPr lang="en-US" altLang="en-US" sz="900">
                <a:solidFill>
                  <a:srgbClr val="272B2B"/>
                </a:solidFill>
                <a:latin typeface="Arial" panose="020B0604020202020204" pitchFamily="34" charset="0"/>
              </a:rPr>
              <a:t>. Leading scholars in seven overlapping topical clusters will meet on a regular basis to develop a common language, identify needs, and design and plan specific research projects.</a:t>
            </a:r>
          </a:p>
          <a:p>
            <a:r>
              <a:rPr lang="en-US" altLang="en-US" sz="900">
                <a:solidFill>
                  <a:srgbClr val="272B2B"/>
                </a:solidFill>
                <a:latin typeface="ArialMT" pitchFamily="50" charset="0"/>
              </a:rPr>
              <a:t>At the </a:t>
            </a:r>
            <a:r>
              <a:rPr lang="en-US" altLang="en-US" sz="900" b="1">
                <a:solidFill>
                  <a:srgbClr val="272B2B"/>
                </a:solidFill>
                <a:latin typeface="Arial-BoldMT" pitchFamily="50" charset="0"/>
              </a:rPr>
              <a:t>University of Texas Southwestern Medical Center at Dallas</a:t>
            </a:r>
            <a:r>
              <a:rPr lang="en-US" altLang="en-US" sz="900">
                <a:solidFill>
                  <a:srgbClr val="272B2B"/>
                </a:solidFill>
                <a:latin typeface="ArialMT" pitchFamily="50" charset="0"/>
              </a:rPr>
              <a:t>, Dr. Jay Horton will bring together diverse groups of investigators to research the behavioral, metabolic, and molecular events that cause obesity. The major focus of his effort will be on the brain and liver, organs that both play central roles in the development of obesity and its adverse metabolic consequences. This group, the </a:t>
            </a:r>
            <a:r>
              <a:rPr lang="en-US" altLang="en-US" sz="900" b="1">
                <a:solidFill>
                  <a:srgbClr val="272B2B"/>
                </a:solidFill>
                <a:latin typeface="Arial-BoldMT" pitchFamily="50" charset="0"/>
              </a:rPr>
              <a:t>Taskforce for Obesity Research at Southwestern,</a:t>
            </a:r>
            <a:r>
              <a:rPr lang="en-US" altLang="en-US" sz="900">
                <a:solidFill>
                  <a:srgbClr val="272B2B"/>
                </a:solidFill>
                <a:latin typeface="ArialMT" pitchFamily="50" charset="0"/>
              </a:rPr>
              <a:t> will study how the brain regulates food intake and energy expenditure, and will reveal how disregulation of glucose and lipid metabolism in the liver contributes to obesity.Finally, Dr. Adam Drewnowski at the </a:t>
            </a:r>
            <a:r>
              <a:rPr lang="en-US" altLang="en-US" sz="900" b="1">
                <a:solidFill>
                  <a:srgbClr val="272B2B"/>
                </a:solidFill>
                <a:latin typeface="Arial-BoldMT" pitchFamily="50" charset="0"/>
              </a:rPr>
              <a:t>University of Washington in Seattle</a:t>
            </a:r>
            <a:r>
              <a:rPr lang="en-US" altLang="en-US" sz="900">
                <a:solidFill>
                  <a:srgbClr val="272B2B"/>
                </a:solidFill>
                <a:latin typeface="ArialMT" pitchFamily="50" charset="0"/>
              </a:rPr>
              <a:t> will develop a center to address biomedical, public health, and policy aspects of the obesity epidemic. The hypothesis behind this center, </a:t>
            </a:r>
            <a:r>
              <a:rPr lang="en-US" altLang="en-US" sz="900" b="1">
                <a:solidFill>
                  <a:srgbClr val="272B2B"/>
                </a:solidFill>
                <a:latin typeface="Arial-BoldMT" pitchFamily="50" charset="0"/>
              </a:rPr>
              <a:t>An Exploratory Center for Obesity Research</a:t>
            </a:r>
            <a:r>
              <a:rPr lang="en-US" altLang="en-US" sz="900">
                <a:solidFill>
                  <a:srgbClr val="272B2B"/>
                </a:solidFill>
                <a:latin typeface="ArialMT" pitchFamily="50" charset="0"/>
              </a:rPr>
              <a:t>, is that the social problem of obesity can only be solved using an interdisciplinary approach that blends biomedical research with broader social, economic, environmental, and policy concerns. His "Lab to Leadership" model will allow sustained interactions among researchers, clinicians, public health professionals, local and state government agencies, policy makers, and communities at risk.</a:t>
            </a:r>
          </a:p>
        </p:txBody>
      </p:sp>
    </p:spTree>
    <p:extLst>
      <p:ext uri="{BB962C8B-B14F-4D97-AF65-F5344CB8AC3E}">
        <p14:creationId xmlns:p14="http://schemas.microsoft.com/office/powerpoint/2010/main" val="41289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870D9-578C-4047-9B01-71861BEED903}" type="slidenum">
              <a:rPr lang="en-US" altLang="en-US"/>
              <a:pPr/>
              <a:t>6</a:t>
            </a:fld>
            <a:endParaRPr lang="en-US" alt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30929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38CAA-EDE4-4EEB-B6CB-07C10C946114}" type="slidenum">
              <a:rPr lang="en-US" altLang="en-US"/>
              <a:pPr/>
              <a:t>7</a:t>
            </a:fld>
            <a:endParaRPr lang="en-US" altLang="en-US"/>
          </a:p>
        </p:txBody>
      </p:sp>
      <p:sp>
        <p:nvSpPr>
          <p:cNvPr id="434178" name="Rectangle 1026"/>
          <p:cNvSpPr>
            <a:spLocks noGrp="1" noRot="1" noChangeAspect="1" noChangeArrowheads="1" noTextEdit="1"/>
          </p:cNvSpPr>
          <p:nvPr>
            <p:ph type="sldImg"/>
          </p:nvPr>
        </p:nvSpPr>
        <p:spPr>
          <a:ln/>
        </p:spPr>
      </p:sp>
      <p:sp>
        <p:nvSpPr>
          <p:cNvPr id="43417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92186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endParaRPr lang="en-US" altLang="en-US"/>
          </a:p>
        </p:txBody>
      </p:sp>
      <p:sp>
        <p:nvSpPr>
          <p:cNvPr id="5" name="Footer Placeholder 4"/>
          <p:cNvSpPr>
            <a:spLocks noGrp="1"/>
          </p:cNvSpPr>
          <p:nvPr>
            <p:ph type="ftr" sz="quarter" idx="11"/>
          </p:nvPr>
        </p:nvSpPr>
        <p:spPr>
          <a:xfrm>
            <a:off x="1921934" y="5054602"/>
            <a:ext cx="4064860" cy="279400"/>
          </a:xfrm>
        </p:spPr>
        <p:txBody>
          <a:bodyPr/>
          <a:lstStyle/>
          <a:p>
            <a:endParaRPr lang="en-US" altLang="en-US"/>
          </a:p>
        </p:txBody>
      </p:sp>
      <p:sp>
        <p:nvSpPr>
          <p:cNvPr id="6" name="Slide Number Placeholder 5"/>
          <p:cNvSpPr>
            <a:spLocks noGrp="1"/>
          </p:cNvSpPr>
          <p:nvPr>
            <p:ph type="sldNum" sz="quarter" idx="12"/>
          </p:nvPr>
        </p:nvSpPr>
        <p:spPr>
          <a:xfrm>
            <a:off x="6817317" y="5054602"/>
            <a:ext cx="413483" cy="279400"/>
          </a:xfrm>
        </p:spPr>
        <p:txBody>
          <a:bodyPr/>
          <a:lstStyle/>
          <a:p>
            <a:fld id="{92B269F1-8E8D-4E80-AA24-FAAE52B160B3}" type="slidenum">
              <a:rPr lang="en-US" altLang="en-US" smtClean="0"/>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8623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74DF072-4B30-4F6C-A188-9F45C8BCE30F}" type="slidenum">
              <a:rPr lang="en-US" altLang="en-US" smtClean="0"/>
              <a:pPr/>
              <a:t>‹#›</a:t>
            </a:fld>
            <a:endParaRPr lang="en-US" altLang="en-US"/>
          </a:p>
        </p:txBody>
      </p:sp>
    </p:spTree>
    <p:extLst>
      <p:ext uri="{BB962C8B-B14F-4D97-AF65-F5344CB8AC3E}">
        <p14:creationId xmlns:p14="http://schemas.microsoft.com/office/powerpoint/2010/main" val="2279823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74DF072-4B30-4F6C-A188-9F45C8BCE30F}" type="slidenum">
              <a:rPr lang="en-US" altLang="en-US" smtClean="0"/>
              <a:pPr/>
              <a:t>‹#›</a:t>
            </a:fld>
            <a:endParaRPr lang="en-U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220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74DF072-4B30-4F6C-A188-9F45C8BCE30F}" type="slidenum">
              <a:rPr lang="en-US" altLang="en-US" smtClean="0"/>
              <a:pPr/>
              <a:t>‹#›</a:t>
            </a:fld>
            <a:endParaRPr lang="en-U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728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74DF072-4B30-4F6C-A188-9F45C8BCE30F}" type="slidenum">
              <a:rPr lang="en-US" altLang="en-US" smtClean="0"/>
              <a:pPr/>
              <a:t>‹#›</a:t>
            </a:fld>
            <a:endParaRPr lang="en-US" altLang="en-US"/>
          </a:p>
        </p:txBody>
      </p:sp>
    </p:spTree>
    <p:extLst>
      <p:ext uri="{BB962C8B-B14F-4D97-AF65-F5344CB8AC3E}">
        <p14:creationId xmlns:p14="http://schemas.microsoft.com/office/powerpoint/2010/main" val="362594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74DF072-4B30-4F6C-A188-9F45C8BCE30F}" type="slidenum">
              <a:rPr lang="en-US" altLang="en-US" smtClean="0"/>
              <a:pPr/>
              <a:t>‹#›</a:t>
            </a:fld>
            <a:endParaRPr lang="en-U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8918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74DF072-4B30-4F6C-A188-9F45C8BCE30F}" type="slidenum">
              <a:rPr lang="en-US" altLang="en-US" smtClean="0"/>
              <a:pPr/>
              <a:t>‹#›</a:t>
            </a:fld>
            <a:endParaRPr lang="en-U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6807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F812457-BE54-47D1-B775-CBEF1757F471}" type="slidenum">
              <a:rPr lang="en-US" altLang="en-US" smtClean="0"/>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825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17D2A94-F347-4001-B9CA-6487F6D2701D}" type="slidenum">
              <a:rPr lang="en-US" altLang="en-US" smtClean="0"/>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387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226CF82-448E-4120-A624-9662FFBDAB09}" type="slidenum">
              <a:rPr lang="en-US" altLang="en-US" smtClean="0"/>
              <a:pPr/>
              <a:t>‹#›</a:t>
            </a:fld>
            <a:endParaRPr lang="en-US" altLang="en-US"/>
          </a:p>
        </p:txBody>
      </p:sp>
    </p:spTree>
    <p:extLst>
      <p:ext uri="{BB962C8B-B14F-4D97-AF65-F5344CB8AC3E}">
        <p14:creationId xmlns:p14="http://schemas.microsoft.com/office/powerpoint/2010/main" val="73032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CBC23D2-32F7-4194-8B6A-EB233A482DB7}" type="slidenum">
              <a:rPr lang="en-US" altLang="en-US" smtClean="0"/>
              <a:pPr/>
              <a:t>‹#›</a:t>
            </a:fld>
            <a:endParaRPr lang="en-U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4269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724729E-9D8A-48BF-A5AA-4E19C50F285B}" type="slidenum">
              <a:rPr lang="en-US" altLang="en-US" smtClean="0"/>
              <a:pPr/>
              <a:t>‹#›</a:t>
            </a:fld>
            <a:endParaRPr lang="en-US" altLang="en-US"/>
          </a:p>
        </p:txBody>
      </p:sp>
    </p:spTree>
    <p:extLst>
      <p:ext uri="{BB962C8B-B14F-4D97-AF65-F5344CB8AC3E}">
        <p14:creationId xmlns:p14="http://schemas.microsoft.com/office/powerpoint/2010/main" val="3403798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3A06840-32D1-465B-A0A4-2C2AB92473F5}" type="slidenum">
              <a:rPr lang="en-US" altLang="en-US" smtClean="0"/>
              <a:pPr/>
              <a:t>‹#›</a:t>
            </a:fld>
            <a:endParaRPr lang="en-U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728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292F36D5-9E85-4D1E-8241-295CF3CD70C4}" type="slidenum">
              <a:rPr lang="en-US" altLang="en-US" smtClean="0"/>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615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986AF06-42D5-4E8D-AF0C-FCC98B6E5639}" type="slidenum">
              <a:rPr lang="en-US" altLang="en-US" smtClean="0"/>
              <a:pPr/>
              <a:t>‹#›</a:t>
            </a:fld>
            <a:endParaRPr lang="en-US" altLang="en-US"/>
          </a:p>
        </p:txBody>
      </p:sp>
    </p:spTree>
    <p:extLst>
      <p:ext uri="{BB962C8B-B14F-4D97-AF65-F5344CB8AC3E}">
        <p14:creationId xmlns:p14="http://schemas.microsoft.com/office/powerpoint/2010/main" val="246935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2C32882-90F2-476D-A618-982805169F5F}" type="slidenum">
              <a:rPr lang="en-US" altLang="en-US" smtClean="0"/>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85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079C342-213C-4EC1-B7C0-9D10BD5D2F0E}" type="slidenum">
              <a:rPr lang="en-US" altLang="en-US" smtClean="0"/>
              <a:pPr/>
              <a:t>‹#›</a:t>
            </a:fld>
            <a:endParaRPr lang="en-US" altLang="en-US"/>
          </a:p>
        </p:txBody>
      </p:sp>
    </p:spTree>
    <p:extLst>
      <p:ext uri="{BB962C8B-B14F-4D97-AF65-F5344CB8AC3E}">
        <p14:creationId xmlns:p14="http://schemas.microsoft.com/office/powerpoint/2010/main" val="246256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4DF072-4B30-4F6C-A188-9F45C8BCE30F}" type="slidenum">
              <a:rPr lang="en-US" altLang="en-US" smtClean="0"/>
              <a:pPr/>
              <a:t>‹#›</a:t>
            </a:fld>
            <a:endParaRPr lang="en-US" altLang="en-US"/>
          </a:p>
        </p:txBody>
      </p:sp>
    </p:spTree>
    <p:extLst>
      <p:ext uri="{BB962C8B-B14F-4D97-AF65-F5344CB8AC3E}">
        <p14:creationId xmlns:p14="http://schemas.microsoft.com/office/powerpoint/2010/main" val="38525598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174625" y="1556792"/>
            <a:ext cx="8839200" cy="1143000"/>
          </a:xfrm>
        </p:spPr>
        <p:txBody>
          <a:bodyPr>
            <a:normAutofit fontScale="90000"/>
          </a:bodyPr>
          <a:lstStyle/>
          <a:p>
            <a:pPr>
              <a:lnSpc>
                <a:spcPct val="240000"/>
              </a:lnSpc>
            </a:pPr>
            <a:r>
              <a:rPr lang="en-US" altLang="en-US" sz="4000" dirty="0"/>
              <a:t>Writing The </a:t>
            </a:r>
            <a:r>
              <a:rPr lang="en-US" altLang="en-US" dirty="0"/>
              <a:t>M</a:t>
            </a:r>
            <a:r>
              <a:rPr lang="en-US" altLang="en-US" sz="4000" dirty="0" smtClean="0"/>
              <a:t>edical </a:t>
            </a:r>
            <a:r>
              <a:rPr lang="en-US" altLang="en-US" sz="4000" dirty="0"/>
              <a:t>Manuscript:</a:t>
            </a:r>
            <a:br>
              <a:rPr lang="en-US" altLang="en-US" sz="4000" dirty="0"/>
            </a:br>
            <a:r>
              <a:rPr lang="en-US" altLang="en-US" sz="4000" dirty="0"/>
              <a:t>A Systematic Approach</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6050" name="Rectangle 2"/>
          <p:cNvSpPr>
            <a:spLocks noGrp="1" noRot="1" noChangeArrowheads="1"/>
          </p:cNvSpPr>
          <p:nvPr>
            <p:ph type="title"/>
          </p:nvPr>
        </p:nvSpPr>
        <p:spPr>
          <a:xfrm>
            <a:off x="1259632" y="620688"/>
            <a:ext cx="6798734" cy="1303867"/>
          </a:xfrm>
        </p:spPr>
        <p:txBody>
          <a:bodyPr/>
          <a:lstStyle/>
          <a:p>
            <a:r>
              <a:rPr lang="en-US" altLang="en-US" dirty="0"/>
              <a:t>Start with Outline</a:t>
            </a:r>
          </a:p>
        </p:txBody>
      </p:sp>
      <p:sp>
        <p:nvSpPr>
          <p:cNvPr id="386051" name="Rectangle 3"/>
          <p:cNvSpPr>
            <a:spLocks noGrp="1" noRot="1" noChangeArrowheads="1"/>
          </p:cNvSpPr>
          <p:nvPr>
            <p:ph idx="1"/>
          </p:nvPr>
        </p:nvSpPr>
        <p:spPr>
          <a:xfrm>
            <a:off x="228600" y="1772816"/>
            <a:ext cx="8458200" cy="4097759"/>
          </a:xfrm>
        </p:spPr>
        <p:txBody>
          <a:bodyPr>
            <a:normAutofit fontScale="92500" lnSpcReduction="20000"/>
          </a:bodyPr>
          <a:lstStyle/>
          <a:p>
            <a:pPr marL="609600" indent="-609600">
              <a:lnSpc>
                <a:spcPct val="90000"/>
              </a:lnSpc>
              <a:spcAft>
                <a:spcPct val="55000"/>
              </a:spcAft>
            </a:pPr>
            <a:r>
              <a:rPr lang="en-US" altLang="en-US" sz="2800" dirty="0"/>
              <a:t>Outline each segment of the paper using traditional outline: I, II, III, A, B, 1, 2, a</a:t>
            </a:r>
          </a:p>
          <a:p>
            <a:pPr marL="609600" indent="-609600">
              <a:lnSpc>
                <a:spcPct val="90000"/>
              </a:lnSpc>
              <a:spcAft>
                <a:spcPct val="55000"/>
              </a:spcAft>
            </a:pPr>
            <a:r>
              <a:rPr lang="en-US" altLang="en-US" sz="2800" dirty="0"/>
              <a:t>Forces logical thought and order</a:t>
            </a:r>
          </a:p>
          <a:p>
            <a:pPr marL="609600" indent="-609600">
              <a:lnSpc>
                <a:spcPct val="90000"/>
              </a:lnSpc>
              <a:spcAft>
                <a:spcPct val="55000"/>
              </a:spcAft>
            </a:pPr>
            <a:r>
              <a:rPr lang="en-US" altLang="en-US" sz="2800" dirty="0"/>
              <a:t>Eliminates unorganized thinking and writing</a:t>
            </a:r>
          </a:p>
          <a:p>
            <a:pPr marL="609600" indent="-609600">
              <a:lnSpc>
                <a:spcPct val="90000"/>
              </a:lnSpc>
              <a:spcAft>
                <a:spcPct val="55000"/>
              </a:spcAft>
            </a:pPr>
            <a:r>
              <a:rPr lang="en-US" altLang="en-US" sz="2800" dirty="0"/>
              <a:t>Uncovers flaws in arguments</a:t>
            </a:r>
          </a:p>
          <a:p>
            <a:pPr marL="609600" indent="-609600">
              <a:lnSpc>
                <a:spcPct val="90000"/>
              </a:lnSpc>
              <a:spcAft>
                <a:spcPct val="55000"/>
              </a:spcAft>
            </a:pPr>
            <a:r>
              <a:rPr lang="en-US" altLang="en-US" sz="2800" dirty="0"/>
              <a:t>Reduces wordiness</a:t>
            </a:r>
          </a:p>
          <a:p>
            <a:pPr marL="609600" indent="-609600">
              <a:lnSpc>
                <a:spcPct val="90000"/>
              </a:lnSpc>
              <a:spcAft>
                <a:spcPct val="55000"/>
              </a:spcAft>
            </a:pPr>
            <a:r>
              <a:rPr lang="en-US" altLang="en-US" sz="2800" dirty="0"/>
              <a:t>Makes writing easier</a:t>
            </a:r>
          </a:p>
          <a:p>
            <a:pPr marL="609600" indent="-609600">
              <a:lnSpc>
                <a:spcPct val="90000"/>
              </a:lnSpc>
              <a:spcAft>
                <a:spcPct val="55000"/>
              </a:spcAft>
            </a:pPr>
            <a:r>
              <a:rPr lang="en-US" altLang="en-US" sz="2800" dirty="0"/>
              <a:t>Include your draft figures, tables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6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60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60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60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60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860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86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2194" name="Rectangle 2"/>
          <p:cNvSpPr>
            <a:spLocks noGrp="1" noRot="1" noChangeArrowheads="1"/>
          </p:cNvSpPr>
          <p:nvPr>
            <p:ph type="title"/>
          </p:nvPr>
        </p:nvSpPr>
        <p:spPr>
          <a:xfrm>
            <a:off x="1187624" y="567266"/>
            <a:ext cx="6798734" cy="1303867"/>
          </a:xfrm>
        </p:spPr>
        <p:txBody>
          <a:bodyPr/>
          <a:lstStyle/>
          <a:p>
            <a:r>
              <a:rPr lang="en-US" altLang="en-US"/>
              <a:t>Outline</a:t>
            </a:r>
          </a:p>
        </p:txBody>
      </p:sp>
      <p:sp>
        <p:nvSpPr>
          <p:cNvPr id="392196" name="Text Box 4"/>
          <p:cNvSpPr txBox="1">
            <a:spLocks noChangeArrowheads="1"/>
          </p:cNvSpPr>
          <p:nvPr/>
        </p:nvSpPr>
        <p:spPr bwMode="auto">
          <a:xfrm>
            <a:off x="304800" y="1219200"/>
            <a:ext cx="8011616" cy="482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09600" indent="-609600">
              <a:defRPr sz="2400">
                <a:solidFill>
                  <a:schemeClr val="tx1"/>
                </a:solidFill>
                <a:latin typeface="Times New Roman" panose="02020603050405020304" pitchFamily="18" charset="0"/>
              </a:defRPr>
            </a:lvl1pPr>
            <a:lvl2pPr marL="1066800" indent="-609600">
              <a:defRPr sz="2400">
                <a:solidFill>
                  <a:schemeClr val="tx1"/>
                </a:solidFill>
                <a:latin typeface="Times New Roman" panose="02020603050405020304" pitchFamily="18" charset="0"/>
              </a:defRPr>
            </a:lvl2pPr>
            <a:lvl3pPr marL="1524000" indent="-609600">
              <a:defRPr sz="2400">
                <a:solidFill>
                  <a:schemeClr val="tx1"/>
                </a:solidFill>
                <a:latin typeface="Times New Roman" panose="02020603050405020304" pitchFamily="18" charset="0"/>
              </a:defRPr>
            </a:lvl3pPr>
            <a:lvl4pPr marL="1981200" indent="-609600">
              <a:defRPr sz="2400">
                <a:solidFill>
                  <a:schemeClr val="tx1"/>
                </a:solidFill>
                <a:latin typeface="Times New Roman" panose="02020603050405020304" pitchFamily="18" charset="0"/>
              </a:defRPr>
            </a:lvl4pPr>
            <a:lvl5pPr marL="2438400" indent="-609600">
              <a:defRPr sz="2400">
                <a:solidFill>
                  <a:schemeClr val="tx1"/>
                </a:solidFill>
                <a:latin typeface="Times New Roman" panose="02020603050405020304" pitchFamily="18" charset="0"/>
              </a:defRPr>
            </a:lvl5pPr>
            <a:lvl6pPr marL="2895600" indent="-609600" eaLnBrk="0" fontAlgn="base" hangingPunct="0">
              <a:spcBef>
                <a:spcPct val="0"/>
              </a:spcBef>
              <a:spcAft>
                <a:spcPct val="0"/>
              </a:spcAft>
              <a:defRPr sz="2400">
                <a:solidFill>
                  <a:schemeClr val="tx1"/>
                </a:solidFill>
                <a:latin typeface="Times New Roman" panose="02020603050405020304" pitchFamily="18" charset="0"/>
              </a:defRPr>
            </a:lvl6pPr>
            <a:lvl7pPr marL="3352800" indent="-609600" eaLnBrk="0" fontAlgn="base" hangingPunct="0">
              <a:spcBef>
                <a:spcPct val="0"/>
              </a:spcBef>
              <a:spcAft>
                <a:spcPct val="0"/>
              </a:spcAft>
              <a:defRPr sz="2400">
                <a:solidFill>
                  <a:schemeClr val="tx1"/>
                </a:solidFill>
                <a:latin typeface="Times New Roman" panose="02020603050405020304" pitchFamily="18" charset="0"/>
              </a:defRPr>
            </a:lvl7pPr>
            <a:lvl8pPr marL="3810000" indent="-609600" eaLnBrk="0" fontAlgn="base" hangingPunct="0">
              <a:spcBef>
                <a:spcPct val="0"/>
              </a:spcBef>
              <a:spcAft>
                <a:spcPct val="0"/>
              </a:spcAft>
              <a:defRPr sz="2400">
                <a:solidFill>
                  <a:schemeClr val="tx1"/>
                </a:solidFill>
                <a:latin typeface="Times New Roman" panose="02020603050405020304" pitchFamily="18" charset="0"/>
              </a:defRPr>
            </a:lvl8pPr>
            <a:lvl9pPr marL="4267200" indent="-6096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50000"/>
              </a:spcBef>
              <a:buFont typeface="Times" panose="02020603050405020304" pitchFamily="18" charset="0"/>
              <a:buAutoNum type="romanUcPeriod"/>
            </a:pPr>
            <a:r>
              <a:rPr lang="en-US" altLang="en-US" sz="1800" b="1" dirty="0">
                <a:latin typeface="Arial" panose="020B0604020202020204" pitchFamily="34" charset="0"/>
              </a:rPr>
              <a:t>Introduction</a:t>
            </a:r>
            <a:endParaRPr lang="en-US" altLang="en-US" sz="1800" dirty="0">
              <a:solidFill>
                <a:schemeClr val="hlink"/>
              </a:solidFill>
              <a:latin typeface="Arial" panose="020B0604020202020204" pitchFamily="34" charset="0"/>
            </a:endParaRPr>
          </a:p>
          <a:p>
            <a:pPr>
              <a:lnSpc>
                <a:spcPct val="90000"/>
              </a:lnSpc>
              <a:spcBef>
                <a:spcPct val="50000"/>
              </a:spcBef>
              <a:buFont typeface="Times" panose="02020603050405020304" pitchFamily="18" charset="0"/>
              <a:buAutoNum type="alphaUcPeriod"/>
            </a:pPr>
            <a:r>
              <a:rPr lang="en-US" altLang="en-US" sz="1800" dirty="0">
                <a:latin typeface="Arial" panose="020B0604020202020204" pitchFamily="34" charset="0"/>
              </a:rPr>
              <a:t>Zinc plays a critical role in biochemical functions in cells</a:t>
            </a:r>
          </a:p>
          <a:p>
            <a:pPr lvl="1">
              <a:lnSpc>
                <a:spcPct val="90000"/>
              </a:lnSpc>
              <a:spcBef>
                <a:spcPct val="50000"/>
              </a:spcBef>
              <a:buFont typeface="Times" panose="02020603050405020304" pitchFamily="18" charset="0"/>
              <a:buAutoNum type="arabicPeriod"/>
            </a:pPr>
            <a:r>
              <a:rPr lang="en-US" altLang="en-US" sz="1800" dirty="0">
                <a:latin typeface="Arial" panose="020B0604020202020204" pitchFamily="34" charset="0"/>
              </a:rPr>
              <a:t>Mitochondrial function (Billings)</a:t>
            </a:r>
          </a:p>
          <a:p>
            <a:pPr lvl="1">
              <a:lnSpc>
                <a:spcPct val="90000"/>
              </a:lnSpc>
              <a:spcBef>
                <a:spcPct val="50000"/>
              </a:spcBef>
              <a:buFont typeface="Times" panose="02020603050405020304" pitchFamily="18" charset="0"/>
              <a:buAutoNum type="arabicPeriod"/>
            </a:pPr>
            <a:r>
              <a:rPr lang="en-US" altLang="en-US" sz="1800" dirty="0">
                <a:latin typeface="Arial" panose="020B0604020202020204" pitchFamily="34" charset="0"/>
              </a:rPr>
              <a:t>Cell motility (Jones, Smith)</a:t>
            </a:r>
          </a:p>
          <a:p>
            <a:pPr>
              <a:lnSpc>
                <a:spcPct val="90000"/>
              </a:lnSpc>
              <a:spcBef>
                <a:spcPct val="50000"/>
              </a:spcBef>
              <a:buFont typeface="Times" panose="02020603050405020304" pitchFamily="18" charset="0"/>
              <a:buAutoNum type="alphaUcPeriod"/>
            </a:pPr>
            <a:r>
              <a:rPr lang="en-US" altLang="en-US" sz="1800" dirty="0">
                <a:latin typeface="Arial" panose="020B0604020202020204" pitchFamily="34" charset="0"/>
              </a:rPr>
              <a:t>Zn concentrations affected by physiological changes in pregnancy (Billings)</a:t>
            </a:r>
          </a:p>
          <a:p>
            <a:pPr>
              <a:lnSpc>
                <a:spcPct val="90000"/>
              </a:lnSpc>
              <a:spcBef>
                <a:spcPct val="50000"/>
              </a:spcBef>
              <a:buFont typeface="Times" panose="02020603050405020304" pitchFamily="18" charset="0"/>
              <a:buAutoNum type="alphaUcPeriod"/>
            </a:pPr>
            <a:r>
              <a:rPr lang="en-US" altLang="en-US" sz="1800" dirty="0">
                <a:latin typeface="Arial" panose="020B0604020202020204" pitchFamily="34" charset="0"/>
              </a:rPr>
              <a:t>Zn deficiency increases spontaneous abortions and pregnancy complications</a:t>
            </a:r>
          </a:p>
          <a:p>
            <a:pPr lvl="1">
              <a:lnSpc>
                <a:spcPct val="90000"/>
              </a:lnSpc>
              <a:spcBef>
                <a:spcPct val="50000"/>
              </a:spcBef>
              <a:buFont typeface="Times" panose="02020603050405020304" pitchFamily="18" charset="0"/>
              <a:buAutoNum type="arabicPeriod"/>
            </a:pPr>
            <a:r>
              <a:rPr lang="en-US" altLang="en-US" sz="1800" dirty="0">
                <a:latin typeface="Arial" panose="020B0604020202020204" pitchFamily="34" charset="0"/>
              </a:rPr>
              <a:t>Rhesus monkeys (Putter)</a:t>
            </a:r>
          </a:p>
          <a:p>
            <a:pPr lvl="1">
              <a:lnSpc>
                <a:spcPct val="90000"/>
              </a:lnSpc>
              <a:spcBef>
                <a:spcPct val="50000"/>
              </a:spcBef>
              <a:buFont typeface="Times" panose="02020603050405020304" pitchFamily="18" charset="0"/>
              <a:buAutoNum type="arabicPeriod"/>
            </a:pPr>
            <a:r>
              <a:rPr lang="en-US" altLang="en-US" sz="1800" dirty="0">
                <a:latin typeface="Arial" panose="020B0604020202020204" pitchFamily="34" charset="0"/>
              </a:rPr>
              <a:t>White rats (Michaels, Reiss)</a:t>
            </a:r>
          </a:p>
          <a:p>
            <a:pPr>
              <a:lnSpc>
                <a:spcPct val="90000"/>
              </a:lnSpc>
              <a:spcBef>
                <a:spcPct val="50000"/>
              </a:spcBef>
              <a:buFont typeface="Times" panose="02020603050405020304" pitchFamily="18" charset="0"/>
              <a:buAutoNum type="alphaUcPeriod"/>
            </a:pPr>
            <a:r>
              <a:rPr lang="en-US" altLang="en-US" sz="1800" dirty="0">
                <a:latin typeface="Arial" panose="020B0604020202020204" pitchFamily="34" charset="0"/>
              </a:rPr>
              <a:t>In humans, the role of Zn deficiency in pregnancy outcome is unclear (Brown)</a:t>
            </a:r>
          </a:p>
          <a:p>
            <a:pPr>
              <a:lnSpc>
                <a:spcPct val="90000"/>
              </a:lnSpc>
              <a:spcBef>
                <a:spcPct val="50000"/>
              </a:spcBef>
              <a:buFont typeface="Times" panose="02020603050405020304" pitchFamily="18" charset="0"/>
              <a:buAutoNum type="alphaUcPeriod"/>
            </a:pPr>
            <a:r>
              <a:rPr lang="en-US" altLang="en-US" sz="1800" dirty="0">
                <a:latin typeface="Arial" panose="020B0604020202020204" pitchFamily="34" charset="0"/>
              </a:rPr>
              <a:t>Objective: we evaluated whether Zn supplementation during pregnancy is associated with changes in birth outcomes</a:t>
            </a:r>
            <a:r>
              <a:rPr lang="en-US" altLang="en-US" sz="1800" dirty="0">
                <a:solidFill>
                  <a:schemeClr val="hlink"/>
                </a:solidFill>
                <a:latin typeface="Arial" panose="020B0604020202020204" pitchFamily="34" charset="0"/>
              </a:rPr>
              <a:t>.</a:t>
            </a:r>
            <a:endParaRPr lang="en-US" altLang="en-US" sz="18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21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219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219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9219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9219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9219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9219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92196">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392196">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92196">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9219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4" grpId="0" build="p" autoUpdateAnimBg="0"/>
      <p:bldP spid="39219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1163190" y="665439"/>
            <a:ext cx="6798734" cy="1303867"/>
          </a:xfrm>
          <a:noFill/>
          <a:ln/>
        </p:spPr>
        <p:txBody>
          <a:bodyPr>
            <a:normAutofit fontScale="90000"/>
          </a:bodyPr>
          <a:lstStyle/>
          <a:p>
            <a:r>
              <a:rPr lang="en-US" altLang="en-US" dirty="0"/>
              <a:t>Journal Editor: </a:t>
            </a:r>
            <a:br>
              <a:rPr lang="en-US" altLang="en-US" dirty="0"/>
            </a:br>
            <a:r>
              <a:rPr lang="en-US" altLang="en-US" i="1" dirty="0"/>
              <a:t>What’s A Good Manuscript?</a:t>
            </a:r>
            <a:endParaRPr lang="en-US" altLang="en-US" dirty="0"/>
          </a:p>
        </p:txBody>
      </p:sp>
      <p:sp>
        <p:nvSpPr>
          <p:cNvPr id="218115" name="Rectangle 3"/>
          <p:cNvSpPr>
            <a:spLocks noGrp="1" noChangeArrowheads="1"/>
          </p:cNvSpPr>
          <p:nvPr>
            <p:ph idx="1"/>
          </p:nvPr>
        </p:nvSpPr>
        <p:spPr>
          <a:xfrm>
            <a:off x="1176866" y="1988841"/>
            <a:ext cx="7515944" cy="4176464"/>
          </a:xfrm>
          <a:noFill/>
          <a:ln/>
        </p:spPr>
        <p:txBody>
          <a:bodyPr>
            <a:noAutofit/>
          </a:bodyPr>
          <a:lstStyle/>
          <a:p>
            <a:pPr>
              <a:lnSpc>
                <a:spcPct val="135000"/>
              </a:lnSpc>
              <a:buClr>
                <a:srgbClr val="F80000"/>
              </a:buClr>
              <a:buFont typeface="Times" panose="02020603050405020304" pitchFamily="18" charset="0"/>
              <a:buNone/>
            </a:pPr>
            <a:r>
              <a:rPr lang="en-US" altLang="en-US" sz="1400" b="1" dirty="0">
                <a:solidFill>
                  <a:schemeClr val="hlink"/>
                </a:solidFill>
              </a:rPr>
              <a:t>Title</a:t>
            </a:r>
            <a:r>
              <a:rPr lang="en-US" altLang="en-US" sz="1400" b="1" dirty="0">
                <a:solidFill>
                  <a:schemeClr val="accent1"/>
                </a:solidFill>
              </a:rPr>
              <a:t> </a:t>
            </a:r>
            <a:r>
              <a:rPr lang="en-US" altLang="en-US" sz="1400" dirty="0"/>
              <a:t>descriptive and specific</a:t>
            </a:r>
          </a:p>
          <a:p>
            <a:pPr>
              <a:lnSpc>
                <a:spcPct val="135000"/>
              </a:lnSpc>
              <a:buClr>
                <a:srgbClr val="F80000"/>
              </a:buClr>
              <a:buFont typeface="Times" panose="02020603050405020304" pitchFamily="18" charset="0"/>
              <a:buNone/>
            </a:pPr>
            <a:r>
              <a:rPr lang="en-US" altLang="en-US" sz="1400" b="1" dirty="0">
                <a:solidFill>
                  <a:schemeClr val="hlink"/>
                </a:solidFill>
              </a:rPr>
              <a:t>Abstract</a:t>
            </a:r>
            <a:r>
              <a:rPr lang="en-US" altLang="en-US" sz="1400" b="1" dirty="0">
                <a:solidFill>
                  <a:schemeClr val="accent1"/>
                </a:solidFill>
              </a:rPr>
              <a:t> </a:t>
            </a:r>
            <a:r>
              <a:rPr lang="en-US" altLang="en-US" sz="1400" dirty="0"/>
              <a:t>descriptive, specific, and correct length</a:t>
            </a:r>
            <a:endParaRPr lang="en-US" altLang="en-US" sz="1400" b="1" dirty="0">
              <a:solidFill>
                <a:schemeClr val="accent1"/>
              </a:solidFill>
            </a:endParaRPr>
          </a:p>
          <a:p>
            <a:pPr>
              <a:lnSpc>
                <a:spcPct val="135000"/>
              </a:lnSpc>
              <a:buClr>
                <a:srgbClr val="F80000"/>
              </a:buClr>
              <a:buFont typeface="Times" panose="02020603050405020304" pitchFamily="18" charset="0"/>
              <a:buNone/>
            </a:pPr>
            <a:r>
              <a:rPr lang="en-US" altLang="en-US" sz="1400" b="1" dirty="0">
                <a:solidFill>
                  <a:schemeClr val="hlink"/>
                </a:solidFill>
              </a:rPr>
              <a:t>Introduction</a:t>
            </a:r>
            <a:r>
              <a:rPr lang="en-US" altLang="en-US" sz="1400" dirty="0"/>
              <a:t> and background short and strong</a:t>
            </a:r>
          </a:p>
          <a:p>
            <a:pPr>
              <a:lnSpc>
                <a:spcPct val="135000"/>
              </a:lnSpc>
              <a:buClr>
                <a:srgbClr val="F80000"/>
              </a:buClr>
              <a:buFont typeface="Times" panose="02020603050405020304" pitchFamily="18" charset="0"/>
              <a:buNone/>
            </a:pPr>
            <a:r>
              <a:rPr lang="en-US" altLang="en-US" sz="1400" b="1" dirty="0">
                <a:solidFill>
                  <a:schemeClr val="hlink"/>
                </a:solidFill>
              </a:rPr>
              <a:t>Research question</a:t>
            </a:r>
            <a:r>
              <a:rPr lang="en-US" altLang="en-US" sz="1400" dirty="0"/>
              <a:t> clearly stated</a:t>
            </a:r>
          </a:p>
          <a:p>
            <a:pPr>
              <a:lnSpc>
                <a:spcPct val="135000"/>
              </a:lnSpc>
              <a:buClr>
                <a:srgbClr val="F80000"/>
              </a:buClr>
              <a:buFont typeface="Times" panose="02020603050405020304" pitchFamily="18" charset="0"/>
              <a:buNone/>
            </a:pPr>
            <a:r>
              <a:rPr lang="en-US" altLang="en-US" sz="1400" b="1" dirty="0">
                <a:solidFill>
                  <a:schemeClr val="hlink"/>
                </a:solidFill>
              </a:rPr>
              <a:t>Literature</a:t>
            </a:r>
            <a:r>
              <a:rPr lang="en-US" altLang="en-US" sz="1400" dirty="0"/>
              <a:t> cited is comprehensive and relevant </a:t>
            </a:r>
          </a:p>
          <a:p>
            <a:pPr>
              <a:lnSpc>
                <a:spcPct val="135000"/>
              </a:lnSpc>
              <a:buClr>
                <a:srgbClr val="F80000"/>
              </a:buClr>
              <a:buFont typeface="Times" panose="02020603050405020304" pitchFamily="18" charset="0"/>
              <a:buNone/>
            </a:pPr>
            <a:r>
              <a:rPr lang="en-US" altLang="en-US" sz="1400" b="1" dirty="0">
                <a:solidFill>
                  <a:schemeClr val="hlink"/>
                </a:solidFill>
              </a:rPr>
              <a:t>Methods</a:t>
            </a:r>
            <a:r>
              <a:rPr lang="en-US" altLang="en-US" sz="1400" dirty="0"/>
              <a:t> descriptive enough to be  replicated; appropriate statistical analyses</a:t>
            </a:r>
          </a:p>
          <a:p>
            <a:pPr>
              <a:lnSpc>
                <a:spcPct val="135000"/>
              </a:lnSpc>
              <a:buClr>
                <a:srgbClr val="F80000"/>
              </a:buClr>
              <a:buFont typeface="Times" panose="02020603050405020304" pitchFamily="18" charset="0"/>
              <a:buNone/>
            </a:pPr>
            <a:r>
              <a:rPr lang="en-US" altLang="en-US" sz="1400" b="1" dirty="0">
                <a:solidFill>
                  <a:schemeClr val="hlink"/>
                </a:solidFill>
              </a:rPr>
              <a:t>Figures and Tables</a:t>
            </a:r>
            <a:r>
              <a:rPr lang="en-US" altLang="en-US" sz="1400" b="1" dirty="0">
                <a:solidFill>
                  <a:schemeClr val="accent1"/>
                </a:solidFill>
              </a:rPr>
              <a:t> </a:t>
            </a:r>
            <a:r>
              <a:rPr lang="en-US" altLang="en-US" sz="1400" dirty="0"/>
              <a:t>stand on their own, support conclusions, well constructed</a:t>
            </a:r>
          </a:p>
          <a:p>
            <a:pPr>
              <a:lnSpc>
                <a:spcPct val="135000"/>
              </a:lnSpc>
              <a:buClr>
                <a:srgbClr val="F80000"/>
              </a:buClr>
              <a:buFont typeface="Times" panose="02020603050405020304" pitchFamily="18" charset="0"/>
              <a:buNone/>
            </a:pPr>
            <a:r>
              <a:rPr lang="en-US" altLang="en-US" sz="1400" b="1" dirty="0">
                <a:solidFill>
                  <a:schemeClr val="hlink"/>
                </a:solidFill>
              </a:rPr>
              <a:t>Citations</a:t>
            </a:r>
            <a:r>
              <a:rPr lang="en-US" altLang="en-US" sz="1400" dirty="0"/>
              <a:t> relevant to topic</a:t>
            </a:r>
          </a:p>
          <a:p>
            <a:pPr>
              <a:lnSpc>
                <a:spcPct val="135000"/>
              </a:lnSpc>
              <a:buClr>
                <a:srgbClr val="F80000"/>
              </a:buClr>
              <a:buFont typeface="Times" panose="02020603050405020304" pitchFamily="18" charset="0"/>
              <a:buNone/>
            </a:pPr>
            <a:r>
              <a:rPr lang="en-US" altLang="en-US" sz="1400" b="1" dirty="0">
                <a:solidFill>
                  <a:schemeClr val="hlink"/>
                </a:solidFill>
              </a:rPr>
              <a:t>Discussion</a:t>
            </a:r>
            <a:r>
              <a:rPr lang="en-US" altLang="en-US" sz="1400" dirty="0">
                <a:solidFill>
                  <a:schemeClr val="accent1"/>
                </a:solidFill>
              </a:rPr>
              <a:t> </a:t>
            </a:r>
            <a:r>
              <a:rPr lang="en-US" altLang="en-US" sz="1400" dirty="0"/>
              <a:t>within boundaries of  findings; demonstrate how findings have helped resolve stated problem; implications and future work addressed</a:t>
            </a:r>
          </a:p>
          <a:p>
            <a:pPr>
              <a:lnSpc>
                <a:spcPct val="135000"/>
              </a:lnSpc>
              <a:buClr>
                <a:srgbClr val="F80000"/>
              </a:buClr>
              <a:buFont typeface="Times" panose="02020603050405020304" pitchFamily="18" charset="0"/>
              <a:buNone/>
            </a:pPr>
            <a:r>
              <a:rPr lang="en-US" altLang="en-US" sz="1400" b="1" dirty="0">
                <a:solidFill>
                  <a:schemeClr val="hlink"/>
                </a:solidFill>
              </a:rPr>
              <a:t>Writing</a:t>
            </a:r>
            <a:r>
              <a:rPr lang="en-US" altLang="en-US" sz="1400" dirty="0"/>
              <a:t> clear, terse, logical</a:t>
            </a:r>
          </a:p>
          <a:p>
            <a:pPr>
              <a:lnSpc>
                <a:spcPct val="135000"/>
              </a:lnSpc>
              <a:buClr>
                <a:srgbClr val="F80000"/>
              </a:buClr>
              <a:buFont typeface="Times" panose="02020603050405020304" pitchFamily="18" charset="0"/>
              <a:buNone/>
            </a:pPr>
            <a:r>
              <a:rPr lang="en-US" altLang="en-US" sz="1400" b="1" dirty="0">
                <a:solidFill>
                  <a:schemeClr val="hlink"/>
                </a:solidFill>
              </a:rPr>
              <a:t>Manuscript</a:t>
            </a:r>
            <a:r>
              <a:rPr lang="en-US" altLang="en-US" sz="1400" dirty="0"/>
              <a:t> follows journal guidelines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8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81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81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81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81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81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81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81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81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81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p:txBody>
          <a:bodyPr/>
          <a:lstStyle/>
          <a:p>
            <a:r>
              <a:rPr lang="en-US" altLang="en-US"/>
              <a:t>The Title</a:t>
            </a:r>
          </a:p>
        </p:txBody>
      </p:sp>
      <p:sp>
        <p:nvSpPr>
          <p:cNvPr id="219139" name="Rectangle 3"/>
          <p:cNvSpPr>
            <a:spLocks noGrp="1" noRot="1" noChangeArrowheads="1"/>
          </p:cNvSpPr>
          <p:nvPr>
            <p:ph idx="1"/>
          </p:nvPr>
        </p:nvSpPr>
        <p:spPr/>
        <p:txBody>
          <a:bodyPr>
            <a:normAutofit fontScale="85000" lnSpcReduction="20000"/>
          </a:bodyPr>
          <a:lstStyle/>
          <a:p>
            <a:r>
              <a:rPr lang="en-US" altLang="en-US" sz="2800">
                <a:solidFill>
                  <a:schemeClr val="hlink"/>
                </a:solidFill>
              </a:rPr>
              <a:t>First reviewed</a:t>
            </a:r>
            <a:r>
              <a:rPr lang="en-US" altLang="en-US" sz="2800"/>
              <a:t> by Journal Editors before abstract</a:t>
            </a:r>
          </a:p>
          <a:p>
            <a:endParaRPr lang="en-US" altLang="en-US" sz="2800">
              <a:solidFill>
                <a:srgbClr val="CC6600"/>
              </a:solidFill>
            </a:endParaRPr>
          </a:p>
          <a:p>
            <a:r>
              <a:rPr lang="en-US" altLang="en-US" sz="2800">
                <a:solidFill>
                  <a:schemeClr val="hlink"/>
                </a:solidFill>
              </a:rPr>
              <a:t>Short</a:t>
            </a:r>
            <a:endParaRPr lang="en-US" altLang="en-US" sz="2800"/>
          </a:p>
          <a:p>
            <a:endParaRPr lang="en-US" altLang="en-US" sz="2800"/>
          </a:p>
          <a:p>
            <a:r>
              <a:rPr lang="en-US" altLang="en-US" sz="2800">
                <a:solidFill>
                  <a:schemeClr val="hlink"/>
                </a:solidFill>
              </a:rPr>
              <a:t>Specific, Relevant, Descriptive</a:t>
            </a:r>
          </a:p>
          <a:p>
            <a:endParaRPr lang="en-US" altLang="en-US" sz="2800">
              <a:solidFill>
                <a:schemeClr val="hlink"/>
              </a:solidFill>
            </a:endParaRPr>
          </a:p>
          <a:p>
            <a:r>
              <a:rPr lang="en-US" altLang="en-US" sz="2800">
                <a:solidFill>
                  <a:schemeClr val="hlink"/>
                </a:solidFill>
              </a:rPr>
              <a:t>Write last</a:t>
            </a:r>
            <a:r>
              <a:rPr lang="en-US" altLang="en-US" sz="2800"/>
              <a:t>—your findings and conclusions may alter your title</a:t>
            </a:r>
            <a:endParaRPr lang="en-US" altLang="en-US" sz="28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9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91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91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9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3283" name="Rectangle 3"/>
          <p:cNvSpPr>
            <a:spLocks noGrp="1" noRot="1" noChangeArrowheads="1"/>
          </p:cNvSpPr>
          <p:nvPr>
            <p:ph idx="1"/>
          </p:nvPr>
        </p:nvSpPr>
        <p:spPr>
          <a:xfrm>
            <a:off x="381000" y="1219200"/>
            <a:ext cx="8229600" cy="4498975"/>
          </a:xfrm>
        </p:spPr>
        <p:txBody>
          <a:bodyPr>
            <a:normAutofit lnSpcReduction="10000"/>
          </a:bodyPr>
          <a:lstStyle/>
          <a:p>
            <a:pPr>
              <a:lnSpc>
                <a:spcPct val="90000"/>
              </a:lnSpc>
            </a:pPr>
            <a:r>
              <a:rPr lang="en-US" altLang="en-US" sz="2800" dirty="0"/>
              <a:t>What is the single </a:t>
            </a:r>
            <a:r>
              <a:rPr lang="en-US" altLang="en-US" sz="2800" dirty="0">
                <a:solidFill>
                  <a:schemeClr val="hlink"/>
                </a:solidFill>
              </a:rPr>
              <a:t>most important point</a:t>
            </a:r>
            <a:r>
              <a:rPr lang="en-US" altLang="en-US" sz="2800" dirty="0"/>
              <a:t> of this study?</a:t>
            </a:r>
          </a:p>
          <a:p>
            <a:pPr>
              <a:lnSpc>
                <a:spcPct val="90000"/>
              </a:lnSpc>
            </a:pPr>
            <a:endParaRPr lang="en-US" altLang="en-US" sz="2800" dirty="0"/>
          </a:p>
          <a:p>
            <a:pPr>
              <a:lnSpc>
                <a:spcPct val="90000"/>
              </a:lnSpc>
            </a:pPr>
            <a:r>
              <a:rPr lang="en-US" altLang="en-US" sz="2800" dirty="0"/>
              <a:t>How would I tell my colleague, in one short descriptive sentence:</a:t>
            </a:r>
          </a:p>
          <a:p>
            <a:pPr algn="ctr">
              <a:lnSpc>
                <a:spcPct val="90000"/>
              </a:lnSpc>
              <a:buFont typeface="Wingdings" panose="05000000000000000000" pitchFamily="2" charset="2"/>
              <a:buNone/>
            </a:pPr>
            <a:r>
              <a:rPr lang="en-US" altLang="en-US" sz="2800" i="1" u="sng" dirty="0">
                <a:solidFill>
                  <a:schemeClr val="hlink"/>
                </a:solidFill>
              </a:rPr>
              <a:t>what’s this study about?</a:t>
            </a:r>
          </a:p>
          <a:p>
            <a:pPr algn="ctr">
              <a:lnSpc>
                <a:spcPct val="90000"/>
              </a:lnSpc>
              <a:buFont typeface="Wingdings" panose="05000000000000000000" pitchFamily="2" charset="2"/>
              <a:buNone/>
            </a:pPr>
            <a:endParaRPr lang="en-US" altLang="en-US" sz="2800" i="1" u="sng" dirty="0">
              <a:solidFill>
                <a:schemeClr val="hlink"/>
              </a:solidFill>
            </a:endParaRPr>
          </a:p>
          <a:p>
            <a:pPr>
              <a:lnSpc>
                <a:spcPct val="90000"/>
              </a:lnSpc>
            </a:pPr>
            <a:r>
              <a:rPr lang="en-US" altLang="en-US" sz="2800" dirty="0"/>
              <a:t>A descriptive, specific title perfectly framing your study will be apparent only after you’ve written the paper and abstract.</a:t>
            </a:r>
          </a:p>
          <a:p>
            <a:pPr lvl="1">
              <a:lnSpc>
                <a:spcPct val="90000"/>
              </a:lnSpc>
            </a:pPr>
            <a:r>
              <a:rPr lang="en-US" altLang="en-US" sz="2400" dirty="0">
                <a:solidFill>
                  <a:schemeClr val="hlink"/>
                </a:solidFill>
              </a:rPr>
              <a:t>Start with a short descriptive </a:t>
            </a:r>
            <a:r>
              <a:rPr lang="en-US" altLang="en-US" sz="2400" i="1" dirty="0">
                <a:solidFill>
                  <a:schemeClr val="hlink"/>
                </a:solidFill>
              </a:rPr>
              <a:t>working</a:t>
            </a:r>
            <a:r>
              <a:rPr lang="en-US" altLang="en-US" sz="2400" dirty="0">
                <a:solidFill>
                  <a:schemeClr val="hlink"/>
                </a:solidFill>
              </a:rPr>
              <a:t> title</a:t>
            </a:r>
            <a:endParaRPr lang="en-US" altLang="en-US" sz="2400" i="1" u="sng" dirty="0">
              <a:solidFill>
                <a:schemeClr val="hlink"/>
              </a:solidFill>
            </a:endParaRPr>
          </a:p>
          <a:p>
            <a:pPr algn="ctr">
              <a:lnSpc>
                <a:spcPct val="90000"/>
              </a:lnSpc>
              <a:buFont typeface="Wingdings" panose="05000000000000000000" pitchFamily="2" charset="2"/>
              <a:buNone/>
            </a:pPr>
            <a:endParaRPr lang="en-US" altLang="en-US" sz="2800" i="1" u="sng" dirty="0">
              <a:solidFill>
                <a:schemeClr val="hlink"/>
              </a:solidFill>
            </a:endParaRPr>
          </a:p>
          <a:p>
            <a:pPr algn="ctr">
              <a:lnSpc>
                <a:spcPct val="90000"/>
              </a:lnSpc>
              <a:buFont typeface="Wingdings" panose="05000000000000000000" pitchFamily="2" charset="2"/>
              <a:buNone/>
            </a:pPr>
            <a:endParaRPr lang="en-US" altLang="en-US" sz="2000" dirty="0">
              <a:solidFill>
                <a:srgbClr val="F80000"/>
              </a:solidFill>
            </a:endParaRPr>
          </a:p>
          <a:p>
            <a:pPr>
              <a:lnSpc>
                <a:spcPct val="90000"/>
              </a:lnSpc>
            </a:pPr>
            <a:endParaRPr lang="en-US" altLang="en-US" sz="2000" dirty="0"/>
          </a:p>
        </p:txBody>
      </p:sp>
      <p:sp>
        <p:nvSpPr>
          <p:cNvPr id="2" name="Title 1"/>
          <p:cNvSpPr>
            <a:spLocks noGrp="1"/>
          </p:cNvSpPr>
          <p:nvPr>
            <p:ph type="title"/>
          </p:nvPr>
        </p:nvSpPr>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3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32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32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32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53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2" name="Rectangle 2"/>
          <p:cNvSpPr>
            <a:spLocks noGrp="1" noRot="1" noChangeArrowheads="1"/>
          </p:cNvSpPr>
          <p:nvPr>
            <p:ph type="title"/>
          </p:nvPr>
        </p:nvSpPr>
        <p:spPr>
          <a:xfrm>
            <a:off x="1210733" y="692696"/>
            <a:ext cx="6798734" cy="1303867"/>
          </a:xfrm>
        </p:spPr>
        <p:txBody>
          <a:bodyPr/>
          <a:lstStyle/>
          <a:p>
            <a:r>
              <a:rPr lang="en-US" altLang="en-US" dirty="0"/>
              <a:t>Unnecessary Title Phrases</a:t>
            </a:r>
          </a:p>
        </p:txBody>
      </p:sp>
      <p:sp>
        <p:nvSpPr>
          <p:cNvPr id="394243" name="Rectangle 3"/>
          <p:cNvSpPr>
            <a:spLocks noGrp="1" noRot="1" noChangeArrowheads="1"/>
          </p:cNvSpPr>
          <p:nvPr>
            <p:ph idx="1"/>
          </p:nvPr>
        </p:nvSpPr>
        <p:spPr>
          <a:xfrm>
            <a:off x="381000" y="1600200"/>
            <a:ext cx="8458200" cy="4572000"/>
          </a:xfrm>
        </p:spPr>
        <p:txBody>
          <a:bodyPr>
            <a:normAutofit lnSpcReduction="10000"/>
          </a:bodyPr>
          <a:lstStyle/>
          <a:p>
            <a:pPr>
              <a:lnSpc>
                <a:spcPct val="170000"/>
              </a:lnSpc>
            </a:pPr>
            <a:r>
              <a:rPr lang="en-US" altLang="en-US" sz="2400"/>
              <a:t>A Study of…  A Study to Determine   Results of…</a:t>
            </a:r>
          </a:p>
          <a:p>
            <a:pPr>
              <a:lnSpc>
                <a:spcPct val="170000"/>
              </a:lnSpc>
            </a:pPr>
            <a:r>
              <a:rPr lang="en-US" altLang="en-US" sz="2400"/>
              <a:t>An Innovative Method…</a:t>
            </a:r>
          </a:p>
          <a:p>
            <a:pPr>
              <a:lnSpc>
                <a:spcPct val="170000"/>
              </a:lnSpc>
            </a:pPr>
            <a:r>
              <a:rPr lang="en-US" altLang="en-US" sz="2400"/>
              <a:t>Contributions to (of)…</a:t>
            </a:r>
          </a:p>
          <a:p>
            <a:pPr>
              <a:lnSpc>
                <a:spcPct val="170000"/>
              </a:lnSpc>
            </a:pPr>
            <a:r>
              <a:rPr lang="en-US" altLang="en-US" sz="2400"/>
              <a:t>Investigations on (concerning, about)…</a:t>
            </a:r>
          </a:p>
          <a:p>
            <a:pPr>
              <a:lnSpc>
                <a:spcPct val="170000"/>
              </a:lnSpc>
            </a:pPr>
            <a:r>
              <a:rPr lang="en-US" altLang="en-US" sz="2400"/>
              <a:t>Observations on…</a:t>
            </a:r>
          </a:p>
          <a:p>
            <a:pPr>
              <a:lnSpc>
                <a:spcPct val="170000"/>
              </a:lnSpc>
            </a:pPr>
            <a:r>
              <a:rPr lang="en-US" altLang="en-US" sz="2400"/>
              <a:t>A Trial Comparing…</a:t>
            </a:r>
            <a:endParaRPr lang="en-US" altLang="en-US" sz="2800"/>
          </a:p>
          <a:p>
            <a:pPr>
              <a:lnSpc>
                <a:spcPct val="90000"/>
              </a:lnSpc>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4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4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4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4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942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94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r>
              <a:rPr lang="en-US" altLang="en-US"/>
              <a:t>Title—Specific &amp; Descriptive</a:t>
            </a:r>
          </a:p>
        </p:txBody>
      </p:sp>
      <p:sp>
        <p:nvSpPr>
          <p:cNvPr id="74755" name="Rectangle 3"/>
          <p:cNvSpPr>
            <a:spLocks noGrp="1" noRot="1" noChangeArrowheads="1"/>
          </p:cNvSpPr>
          <p:nvPr>
            <p:ph idx="1"/>
          </p:nvPr>
        </p:nvSpPr>
        <p:spPr>
          <a:xfrm>
            <a:off x="381000" y="1524000"/>
            <a:ext cx="8458200" cy="5029200"/>
          </a:xfrm>
        </p:spPr>
        <p:txBody>
          <a:bodyPr/>
          <a:lstStyle/>
          <a:p>
            <a:pPr>
              <a:lnSpc>
                <a:spcPct val="90000"/>
              </a:lnSpc>
            </a:pPr>
            <a:endParaRPr lang="en-US" altLang="en-US" sz="2400"/>
          </a:p>
          <a:p>
            <a:pPr>
              <a:lnSpc>
                <a:spcPct val="90000"/>
              </a:lnSpc>
            </a:pPr>
            <a:r>
              <a:rPr lang="en-US" altLang="en-US" sz="2400"/>
              <a:t>A Study Involving Medical Imaging  with Genetic Patients and Turner’s Syndrome</a:t>
            </a:r>
            <a:endParaRPr lang="en-US" altLang="en-US" sz="2400" i="1">
              <a:solidFill>
                <a:srgbClr val="6699FF"/>
              </a:solidFill>
            </a:endParaRPr>
          </a:p>
          <a:p>
            <a:pPr>
              <a:lnSpc>
                <a:spcPct val="90000"/>
              </a:lnSpc>
            </a:pPr>
            <a:endParaRPr lang="en-US" altLang="en-US" sz="2400" i="1">
              <a:solidFill>
                <a:srgbClr val="6699FF"/>
              </a:solidFill>
            </a:endParaRPr>
          </a:p>
          <a:p>
            <a:pPr>
              <a:lnSpc>
                <a:spcPct val="90000"/>
              </a:lnSpc>
              <a:buFont typeface="Wingdings" panose="05000000000000000000" pitchFamily="2" charset="2"/>
              <a:buNone/>
            </a:pPr>
            <a:r>
              <a:rPr lang="en-US" altLang="en-US" sz="2400">
                <a:solidFill>
                  <a:schemeClr val="hlink"/>
                </a:solidFill>
              </a:rPr>
              <a:t>MRI Brain Imaging in Children With Turner’s Syndrome and Other X Chromosome Abnormalities</a:t>
            </a:r>
            <a:endParaRPr lang="en-US" altLang="en-US" sz="2400" i="1">
              <a:solidFill>
                <a:srgbClr val="6699FF"/>
              </a:solidFill>
            </a:endParaRPr>
          </a:p>
          <a:p>
            <a:pPr>
              <a:lnSpc>
                <a:spcPct val="90000"/>
              </a:lnSpc>
            </a:pPr>
            <a:endParaRPr lang="en-US" altLang="en-US" sz="2400">
              <a:solidFill>
                <a:srgbClr val="6699FF"/>
              </a:solidFill>
            </a:endParaRPr>
          </a:p>
          <a:p>
            <a:pPr>
              <a:lnSpc>
                <a:spcPct val="90000"/>
              </a:lnSpc>
            </a:pPr>
            <a:r>
              <a:rPr lang="en-US" altLang="en-US" sz="2400"/>
              <a:t>Nerve Growth Factors and Sodium Channels in Pancreatic Cells</a:t>
            </a:r>
            <a:endParaRPr lang="en-US" altLang="en-US" sz="2400">
              <a:solidFill>
                <a:srgbClr val="6699FF"/>
              </a:solidFill>
            </a:endParaRPr>
          </a:p>
          <a:p>
            <a:pPr>
              <a:lnSpc>
                <a:spcPct val="90000"/>
              </a:lnSpc>
            </a:pPr>
            <a:endParaRPr lang="en-US" altLang="en-US" sz="2400">
              <a:solidFill>
                <a:srgbClr val="6699FF"/>
              </a:solidFill>
            </a:endParaRPr>
          </a:p>
          <a:p>
            <a:pPr>
              <a:lnSpc>
                <a:spcPct val="90000"/>
              </a:lnSpc>
              <a:buFont typeface="Wingdings" panose="05000000000000000000" pitchFamily="2" charset="2"/>
              <a:buNone/>
            </a:pPr>
            <a:r>
              <a:rPr lang="en-US" altLang="en-US" sz="2400">
                <a:solidFill>
                  <a:schemeClr val="hlink"/>
                </a:solidFill>
              </a:rPr>
              <a:t>Nerve Growth Factor Increases Sodium Channel Expression in Pancreatic (Beta) Cells: Implications for Insulin Secretion</a:t>
            </a:r>
            <a:endParaRPr lang="en-US" altLang="en-US" sz="2800" i="1">
              <a:solidFill>
                <a:srgbClr val="6699FF"/>
              </a:solidFill>
            </a:endParaRPr>
          </a:p>
          <a:p>
            <a:pPr>
              <a:lnSpc>
                <a:spcPct val="90000"/>
              </a:lnSpc>
            </a:pPr>
            <a:endParaRPr lang="en-US" altLang="en-US" sz="2800" i="1">
              <a:solidFill>
                <a:srgbClr val="66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47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1410" name="Rectangle 2"/>
          <p:cNvSpPr>
            <a:spLocks noGrp="1" noRot="1" noChangeArrowheads="1"/>
          </p:cNvSpPr>
          <p:nvPr>
            <p:ph type="title"/>
          </p:nvPr>
        </p:nvSpPr>
        <p:spPr>
          <a:xfrm>
            <a:off x="1176866" y="565721"/>
            <a:ext cx="6798734" cy="1303867"/>
          </a:xfrm>
        </p:spPr>
        <p:txBody>
          <a:bodyPr/>
          <a:lstStyle/>
          <a:p>
            <a:r>
              <a:rPr lang="en-US" altLang="en-US"/>
              <a:t>Title—Specific &amp; Descriptive</a:t>
            </a:r>
          </a:p>
        </p:txBody>
      </p:sp>
      <p:sp>
        <p:nvSpPr>
          <p:cNvPr id="401411" name="Rectangle 3"/>
          <p:cNvSpPr>
            <a:spLocks noGrp="1" noRot="1" noChangeArrowheads="1"/>
          </p:cNvSpPr>
          <p:nvPr>
            <p:ph idx="1"/>
          </p:nvPr>
        </p:nvSpPr>
        <p:spPr>
          <a:xfrm>
            <a:off x="651797" y="1844824"/>
            <a:ext cx="7848872" cy="4572000"/>
          </a:xfrm>
        </p:spPr>
        <p:txBody>
          <a:bodyPr>
            <a:normAutofit fontScale="92500" lnSpcReduction="20000"/>
          </a:bodyPr>
          <a:lstStyle/>
          <a:p>
            <a:pPr>
              <a:lnSpc>
                <a:spcPct val="90000"/>
              </a:lnSpc>
            </a:pPr>
            <a:r>
              <a:rPr lang="en-US" altLang="en-US" sz="2000" dirty="0"/>
              <a:t>Down Syndrome—Where we are today: A Review</a:t>
            </a:r>
          </a:p>
          <a:p>
            <a:pPr>
              <a:lnSpc>
                <a:spcPct val="90000"/>
              </a:lnSpc>
              <a:buFont typeface="Wingdings" panose="05000000000000000000" pitchFamily="2" charset="2"/>
              <a:buNone/>
            </a:pPr>
            <a:r>
              <a:rPr lang="en-US" altLang="en-US" sz="2000" dirty="0">
                <a:solidFill>
                  <a:schemeClr val="hlink"/>
                </a:solidFill>
              </a:rPr>
              <a:t>Down Syndrome: Genetic, Behavior, and Functional Neuroimaging Research 2000-2006</a:t>
            </a:r>
          </a:p>
          <a:p>
            <a:pPr>
              <a:lnSpc>
                <a:spcPct val="90000"/>
              </a:lnSpc>
              <a:buFont typeface="Wingdings" panose="05000000000000000000" pitchFamily="2" charset="2"/>
              <a:buNone/>
            </a:pPr>
            <a:endParaRPr lang="en-US" altLang="en-US" sz="2000" dirty="0"/>
          </a:p>
          <a:p>
            <a:pPr>
              <a:lnSpc>
                <a:spcPct val="90000"/>
              </a:lnSpc>
            </a:pPr>
            <a:r>
              <a:rPr lang="en-US" altLang="en-US" sz="2000" dirty="0"/>
              <a:t>Aldosterone and Heart Failure</a:t>
            </a:r>
          </a:p>
          <a:p>
            <a:pPr>
              <a:lnSpc>
                <a:spcPct val="90000"/>
              </a:lnSpc>
              <a:buFont typeface="Wingdings" panose="05000000000000000000" pitchFamily="2" charset="2"/>
              <a:buNone/>
            </a:pPr>
            <a:r>
              <a:rPr lang="en-US" altLang="en-US" sz="2000" dirty="0">
                <a:solidFill>
                  <a:schemeClr val="hlink"/>
                </a:solidFill>
              </a:rPr>
              <a:t>Aldosterone Plasma Concentrations Increase with Severity of Congestive Heart Failure</a:t>
            </a:r>
          </a:p>
          <a:p>
            <a:pPr>
              <a:lnSpc>
                <a:spcPct val="90000"/>
              </a:lnSpc>
              <a:buFont typeface="Wingdings" panose="05000000000000000000" pitchFamily="2" charset="2"/>
              <a:buNone/>
            </a:pPr>
            <a:endParaRPr lang="en-US" altLang="en-US" sz="2000" dirty="0"/>
          </a:p>
          <a:p>
            <a:pPr>
              <a:lnSpc>
                <a:spcPct val="90000"/>
              </a:lnSpc>
            </a:pPr>
            <a:r>
              <a:rPr lang="en-US" altLang="en-US" sz="2000" dirty="0"/>
              <a:t>A study of MI in older Americans 1994-1999</a:t>
            </a:r>
          </a:p>
          <a:p>
            <a:pPr>
              <a:lnSpc>
                <a:spcPct val="90000"/>
              </a:lnSpc>
              <a:buFont typeface="Wingdings" panose="05000000000000000000" pitchFamily="2" charset="2"/>
              <a:buNone/>
            </a:pPr>
            <a:r>
              <a:rPr lang="en-US" altLang="en-US" sz="2000" dirty="0">
                <a:solidFill>
                  <a:schemeClr val="hlink"/>
                </a:solidFill>
              </a:rPr>
              <a:t>Epidemiological survey of MI in Community-Dwelling American Males Over 65  years</a:t>
            </a:r>
            <a:r>
              <a:rPr lang="en-US" altLang="en-US" sz="2000" dirty="0"/>
              <a:t> </a:t>
            </a:r>
          </a:p>
          <a:p>
            <a:pPr>
              <a:lnSpc>
                <a:spcPct val="90000"/>
              </a:lnSpc>
              <a:buFont typeface="Wingdings" panose="05000000000000000000" pitchFamily="2" charset="2"/>
              <a:buNone/>
            </a:pPr>
            <a:endParaRPr lang="en-US" altLang="en-US" sz="2000" dirty="0"/>
          </a:p>
          <a:p>
            <a:pPr>
              <a:lnSpc>
                <a:spcPct val="90000"/>
              </a:lnSpc>
            </a:pPr>
            <a:r>
              <a:rPr lang="en-US" altLang="en-US" sz="2000" dirty="0"/>
              <a:t>Lazarus arise! Life and Death Issues in Intensive Care</a:t>
            </a:r>
          </a:p>
          <a:p>
            <a:pPr>
              <a:lnSpc>
                <a:spcPct val="90000"/>
              </a:lnSpc>
              <a:buFont typeface="Wingdings" panose="05000000000000000000" pitchFamily="2" charset="2"/>
              <a:buNone/>
            </a:pPr>
            <a:r>
              <a:rPr lang="en-US" altLang="en-US" sz="2000" dirty="0">
                <a:solidFill>
                  <a:schemeClr val="hlink"/>
                </a:solidFill>
              </a:rPr>
              <a:t>End-of-Life Care Issues for Critically Ill Patients in Intensive Care Hospitals </a:t>
            </a:r>
            <a:endParaRPr lang="en-US" altLang="en-US" sz="2000" dirty="0"/>
          </a:p>
          <a:p>
            <a:pPr>
              <a:lnSpc>
                <a:spcPct val="90000"/>
              </a:lnSpc>
              <a:buFont typeface="Wingdings" panose="05000000000000000000" pitchFamily="2" charset="2"/>
              <a:buNone/>
            </a:pPr>
            <a:endParaRPr lang="en-US" altLang="en-US" sz="2800" dirty="0"/>
          </a:p>
          <a:p>
            <a:pPr>
              <a:lnSpc>
                <a:spcPct val="90000"/>
              </a:lnSpc>
              <a:buFont typeface="Wingdings" panose="05000000000000000000" pitchFamily="2" charset="2"/>
              <a:buNone/>
            </a:pP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1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1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14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14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141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1411">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01411">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014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8" name="Rectangle 2"/>
          <p:cNvSpPr>
            <a:spLocks noGrp="1" noRot="1" noChangeArrowheads="1"/>
          </p:cNvSpPr>
          <p:nvPr>
            <p:ph type="title"/>
          </p:nvPr>
        </p:nvSpPr>
        <p:spPr>
          <a:xfrm>
            <a:off x="1210733" y="567266"/>
            <a:ext cx="6798734" cy="1303867"/>
          </a:xfrm>
        </p:spPr>
        <p:txBody>
          <a:bodyPr/>
          <a:lstStyle/>
          <a:p>
            <a:r>
              <a:rPr lang="en-US" altLang="en-US"/>
              <a:t>Title—Specific &amp; Descriptive</a:t>
            </a:r>
          </a:p>
        </p:txBody>
      </p:sp>
      <p:sp>
        <p:nvSpPr>
          <p:cNvPr id="393219" name="Rectangle 3"/>
          <p:cNvSpPr>
            <a:spLocks noGrp="1" noRot="1" noChangeArrowheads="1"/>
          </p:cNvSpPr>
          <p:nvPr>
            <p:ph idx="1"/>
          </p:nvPr>
        </p:nvSpPr>
        <p:spPr>
          <a:xfrm>
            <a:off x="899592" y="1862540"/>
            <a:ext cx="7628467" cy="4572000"/>
          </a:xfrm>
        </p:spPr>
        <p:txBody>
          <a:bodyPr>
            <a:normAutofit fontScale="92500" lnSpcReduction="10000"/>
          </a:bodyPr>
          <a:lstStyle/>
          <a:p>
            <a:pPr>
              <a:lnSpc>
                <a:spcPct val="90000"/>
              </a:lnSpc>
            </a:pPr>
            <a:r>
              <a:rPr lang="en-US" altLang="en-US" sz="2000" dirty="0"/>
              <a:t>Hepatitis C virus associated </a:t>
            </a:r>
            <a:r>
              <a:rPr lang="en-US" altLang="en-US" sz="2000" dirty="0" err="1"/>
              <a:t>membranoproliferative</a:t>
            </a:r>
            <a:r>
              <a:rPr lang="en-US" altLang="en-US" sz="2000" dirty="0"/>
              <a:t> glomerulonephritis: A tale of Mice and Men</a:t>
            </a:r>
          </a:p>
          <a:p>
            <a:pPr>
              <a:lnSpc>
                <a:spcPct val="90000"/>
              </a:lnSpc>
              <a:buFont typeface="Wingdings" panose="05000000000000000000" pitchFamily="2" charset="2"/>
              <a:buNone/>
            </a:pPr>
            <a:r>
              <a:rPr lang="en-US" altLang="en-US" sz="2000" dirty="0" err="1">
                <a:solidFill>
                  <a:schemeClr val="hlink"/>
                </a:solidFill>
              </a:rPr>
              <a:t>Membranoproliferative</a:t>
            </a:r>
            <a:r>
              <a:rPr lang="en-US" altLang="en-US" sz="2000" dirty="0">
                <a:solidFill>
                  <a:schemeClr val="hlink"/>
                </a:solidFill>
              </a:rPr>
              <a:t> Glomerulonephritis Associated with Hepatitis C Virus in F39(b) Nude Mice: Applicability to Humans</a:t>
            </a:r>
            <a:endParaRPr lang="en-US" altLang="en-US" sz="2000" dirty="0"/>
          </a:p>
          <a:p>
            <a:pPr>
              <a:lnSpc>
                <a:spcPct val="90000"/>
              </a:lnSpc>
              <a:buFont typeface="Wingdings" panose="05000000000000000000" pitchFamily="2" charset="2"/>
              <a:buNone/>
            </a:pPr>
            <a:endParaRPr lang="en-US" altLang="en-US" sz="2000" dirty="0"/>
          </a:p>
          <a:p>
            <a:pPr>
              <a:lnSpc>
                <a:spcPct val="90000"/>
              </a:lnSpc>
            </a:pPr>
            <a:r>
              <a:rPr lang="en-US" altLang="en-US" sz="2000" dirty="0">
                <a:latin typeface="Helvetica" panose="020B0604020202020204" pitchFamily="34" charset="0"/>
              </a:rPr>
              <a:t>Isolated unilateral tubular sclerosis-associated severe late-stage renal cystic disease in neonates</a:t>
            </a:r>
          </a:p>
          <a:p>
            <a:pPr>
              <a:lnSpc>
                <a:spcPct val="90000"/>
              </a:lnSpc>
              <a:buFont typeface="Wingdings" panose="05000000000000000000" pitchFamily="2" charset="2"/>
              <a:buNone/>
            </a:pPr>
            <a:r>
              <a:rPr lang="en-US" altLang="en-US" sz="2000" dirty="0">
                <a:solidFill>
                  <a:schemeClr val="hlink"/>
                </a:solidFill>
              </a:rPr>
              <a:t>Severe, Late-Stage Renal Cystic Disease in Neonates Associated with Isolated Unilateral Tubular Sclerosis</a:t>
            </a:r>
            <a:endParaRPr lang="en-US" altLang="en-US" sz="2000" dirty="0">
              <a:latin typeface="Helvetica" panose="020B0604020202020204" pitchFamily="34" charset="0"/>
            </a:endParaRPr>
          </a:p>
          <a:p>
            <a:pPr>
              <a:lnSpc>
                <a:spcPct val="90000"/>
              </a:lnSpc>
              <a:buFont typeface="Wingdings" panose="05000000000000000000" pitchFamily="2" charset="2"/>
              <a:buNone/>
            </a:pPr>
            <a:endParaRPr lang="en-US" altLang="en-US" sz="2000" dirty="0"/>
          </a:p>
          <a:p>
            <a:pPr>
              <a:lnSpc>
                <a:spcPct val="90000"/>
              </a:lnSpc>
            </a:pPr>
            <a:r>
              <a:rPr lang="en-US" altLang="en-US" sz="2000" dirty="0"/>
              <a:t>Drug trial comparing systemic beta blocker with calcium-channel blocker in CHF</a:t>
            </a:r>
          </a:p>
          <a:p>
            <a:pPr>
              <a:lnSpc>
                <a:spcPct val="90000"/>
              </a:lnSpc>
              <a:buFont typeface="Wingdings" panose="05000000000000000000" pitchFamily="2" charset="2"/>
              <a:buNone/>
            </a:pPr>
            <a:r>
              <a:rPr lang="en-US" altLang="en-US" sz="2000" dirty="0">
                <a:solidFill>
                  <a:schemeClr val="hlink"/>
                </a:solidFill>
              </a:rPr>
              <a:t>Open-label Comparison of </a:t>
            </a:r>
            <a:r>
              <a:rPr lang="en-US" altLang="en-US" sz="2000" dirty="0" err="1">
                <a:solidFill>
                  <a:schemeClr val="hlink"/>
                </a:solidFill>
              </a:rPr>
              <a:t>Altenolol</a:t>
            </a:r>
            <a:r>
              <a:rPr lang="en-US" altLang="en-US" sz="2000" dirty="0">
                <a:solidFill>
                  <a:schemeClr val="hlink"/>
                </a:solidFill>
              </a:rPr>
              <a:t> and Propranolol versus </a:t>
            </a:r>
            <a:r>
              <a:rPr lang="en-US" altLang="en-US" sz="2000" dirty="0" err="1">
                <a:solidFill>
                  <a:schemeClr val="hlink"/>
                </a:solidFill>
              </a:rPr>
              <a:t>Nifedipine</a:t>
            </a:r>
            <a:r>
              <a:rPr lang="en-US" altLang="en-US" sz="2000" dirty="0">
                <a:solidFill>
                  <a:schemeClr val="hlink"/>
                </a:solidFill>
              </a:rPr>
              <a:t> in Patients with CHF: Beta Blocker and Calcium-Channel Blocker Mechanisms</a:t>
            </a:r>
            <a:r>
              <a:rPr lang="en-US" altLang="en-US" sz="1800" dirty="0">
                <a:solidFill>
                  <a:schemeClr val="hlink"/>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3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32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32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32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9321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93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1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Grp="1" noRot="1" noChangeArrowheads="1"/>
          </p:cNvSpPr>
          <p:nvPr>
            <p:ph type="title"/>
          </p:nvPr>
        </p:nvSpPr>
        <p:spPr>
          <a:xfrm>
            <a:off x="1210733" y="620688"/>
            <a:ext cx="6798734" cy="1303867"/>
          </a:xfrm>
        </p:spPr>
        <p:txBody>
          <a:bodyPr/>
          <a:lstStyle/>
          <a:p>
            <a:r>
              <a:rPr lang="en-US" altLang="en-US" dirty="0"/>
              <a:t>Don’t Stack Adjectives</a:t>
            </a:r>
          </a:p>
        </p:txBody>
      </p:sp>
      <p:sp>
        <p:nvSpPr>
          <p:cNvPr id="352259" name="Rectangle 3"/>
          <p:cNvSpPr>
            <a:spLocks noGrp="1" noRot="1" noChangeArrowheads="1"/>
          </p:cNvSpPr>
          <p:nvPr>
            <p:ph idx="1"/>
          </p:nvPr>
        </p:nvSpPr>
        <p:spPr>
          <a:xfrm>
            <a:off x="381000" y="1600200"/>
            <a:ext cx="8458200" cy="4572000"/>
          </a:xfrm>
          <a:ln/>
          <a:extLst>
            <a:ext uri="{91240B29-F687-4F45-9708-019B960494DF}">
              <a14:hiddenLine xmlns:a14="http://schemas.microsoft.com/office/drawing/2010/main" w="9525">
                <a:solidFill>
                  <a:schemeClr val="accent1"/>
                </a:solidFill>
                <a:miter lim="800000"/>
                <a:headEnd/>
                <a:tailEnd/>
              </a14:hiddenLine>
            </a:ext>
          </a:extLst>
        </p:spPr>
        <p:txBody>
          <a:bodyPr/>
          <a:lstStyle/>
          <a:p>
            <a:pPr>
              <a:lnSpc>
                <a:spcPct val="90000"/>
              </a:lnSpc>
            </a:pPr>
            <a:r>
              <a:rPr lang="en-US" altLang="en-US" sz="2800" dirty="0"/>
              <a:t>Female but not male </a:t>
            </a:r>
            <a:r>
              <a:rPr lang="en-US" altLang="en-US" sz="2800" dirty="0">
                <a:solidFill>
                  <a:schemeClr val="accent2"/>
                </a:solidFill>
              </a:rPr>
              <a:t>serotonin reuptake transporter (5-HTT) model knockout</a:t>
            </a:r>
            <a:r>
              <a:rPr lang="en-US" altLang="en-US" sz="2800" dirty="0"/>
              <a:t> </a:t>
            </a:r>
            <a:r>
              <a:rPr lang="en-US" altLang="en-US" sz="2800" i="1" dirty="0"/>
              <a:t>mice</a:t>
            </a:r>
            <a:r>
              <a:rPr lang="en-US" altLang="en-US" sz="2800" dirty="0"/>
              <a:t> exhibit bladder instability: Implications</a:t>
            </a:r>
            <a:endParaRPr lang="en-US" altLang="en-US" sz="2800" dirty="0">
              <a:solidFill>
                <a:schemeClr val="hlink"/>
              </a:solidFill>
            </a:endParaRPr>
          </a:p>
          <a:p>
            <a:pPr>
              <a:lnSpc>
                <a:spcPct val="90000"/>
              </a:lnSpc>
            </a:pPr>
            <a:endParaRPr lang="en-US" altLang="en-US" sz="2800" dirty="0">
              <a:solidFill>
                <a:schemeClr val="hlink"/>
              </a:solidFill>
            </a:endParaRPr>
          </a:p>
          <a:p>
            <a:pPr>
              <a:lnSpc>
                <a:spcPct val="90000"/>
              </a:lnSpc>
              <a:buFont typeface="Wingdings" panose="05000000000000000000" pitchFamily="2" charset="2"/>
              <a:buNone/>
            </a:pPr>
            <a:r>
              <a:rPr lang="en-US" altLang="en-US" sz="2800" dirty="0">
                <a:solidFill>
                  <a:schemeClr val="hlink"/>
                </a:solidFill>
              </a:rPr>
              <a:t>5-HTT female (not male) knockout </a:t>
            </a:r>
            <a:r>
              <a:rPr lang="en-US" altLang="en-US" sz="2800" i="1" dirty="0">
                <a:solidFill>
                  <a:schemeClr val="hlink"/>
                </a:solidFill>
              </a:rPr>
              <a:t>mice</a:t>
            </a:r>
            <a:r>
              <a:rPr lang="en-US" altLang="en-US" sz="2800" dirty="0">
                <a:solidFill>
                  <a:schemeClr val="hlink"/>
                </a:solidFill>
              </a:rPr>
              <a:t> have unstable bladders: Implications for Stress Urinary Incontinence Treatment</a:t>
            </a:r>
            <a:endParaRPr lang="en-US" altLang="en-US" sz="2800" dirty="0"/>
          </a:p>
          <a:p>
            <a:pPr>
              <a:lnSpc>
                <a:spcPct val="90000"/>
              </a:lnSpc>
              <a:buFont typeface="Wingdings" panose="05000000000000000000" pitchFamily="2" charset="2"/>
              <a:buNone/>
            </a:pP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2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22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4418" name="Rectangle 2"/>
          <p:cNvSpPr>
            <a:spLocks noGrp="1" noRot="1" noChangeArrowheads="1"/>
          </p:cNvSpPr>
          <p:nvPr>
            <p:ph type="title"/>
          </p:nvPr>
        </p:nvSpPr>
        <p:spPr>
          <a:xfrm>
            <a:off x="457200" y="274638"/>
            <a:ext cx="8534400" cy="1143000"/>
          </a:xfrm>
        </p:spPr>
        <p:txBody>
          <a:bodyPr/>
          <a:lstStyle/>
          <a:p>
            <a:r>
              <a:rPr lang="en-US" altLang="en-US" dirty="0"/>
              <a:t>Manuscript Writing</a:t>
            </a:r>
          </a:p>
        </p:txBody>
      </p:sp>
      <p:sp>
        <p:nvSpPr>
          <p:cNvPr id="444419" name="Rectangle 3"/>
          <p:cNvSpPr>
            <a:spLocks noGrp="1" noRot="1" noChangeArrowheads="1"/>
          </p:cNvSpPr>
          <p:nvPr>
            <p:ph idx="1"/>
          </p:nvPr>
        </p:nvSpPr>
        <p:spPr>
          <a:xfrm>
            <a:off x="381000" y="1371600"/>
            <a:ext cx="8458200" cy="5029200"/>
          </a:xfrm>
        </p:spPr>
        <p:txBody>
          <a:bodyPr>
            <a:normAutofit/>
          </a:bodyPr>
          <a:lstStyle/>
          <a:p>
            <a:pPr>
              <a:lnSpc>
                <a:spcPct val="140000"/>
              </a:lnSpc>
            </a:pPr>
            <a:r>
              <a:rPr lang="en-US" altLang="en-US" dirty="0">
                <a:solidFill>
                  <a:schemeClr val="hlink"/>
                </a:solidFill>
              </a:rPr>
              <a:t>Part I</a:t>
            </a:r>
          </a:p>
          <a:p>
            <a:pPr lvl="1">
              <a:lnSpc>
                <a:spcPct val="140000"/>
              </a:lnSpc>
            </a:pPr>
            <a:r>
              <a:rPr lang="en-US" altLang="en-US" sz="2000" dirty="0"/>
              <a:t>About writing and what makes a good paper</a:t>
            </a:r>
          </a:p>
          <a:p>
            <a:pPr lvl="1">
              <a:lnSpc>
                <a:spcPct val="140000"/>
              </a:lnSpc>
            </a:pPr>
            <a:r>
              <a:rPr lang="en-US" altLang="en-US" sz="2000" dirty="0"/>
              <a:t>Parts of a manuscript</a:t>
            </a:r>
          </a:p>
          <a:p>
            <a:pPr lvl="1">
              <a:lnSpc>
                <a:spcPct val="140000"/>
              </a:lnSpc>
            </a:pPr>
            <a:r>
              <a:rPr lang="en-US" altLang="en-US" sz="2000" dirty="0" smtClean="0"/>
              <a:t>Writing </a:t>
            </a:r>
            <a:r>
              <a:rPr lang="en-US" altLang="en-US" sz="2000" dirty="0"/>
              <a:t>strategies</a:t>
            </a:r>
          </a:p>
          <a:p>
            <a:pPr>
              <a:lnSpc>
                <a:spcPct val="140000"/>
              </a:lnSpc>
            </a:pPr>
            <a:r>
              <a:rPr lang="en-US" altLang="en-US" dirty="0">
                <a:solidFill>
                  <a:schemeClr val="hlink"/>
                </a:solidFill>
              </a:rPr>
              <a:t>Part II</a:t>
            </a:r>
          </a:p>
          <a:p>
            <a:pPr lvl="1">
              <a:lnSpc>
                <a:spcPct val="140000"/>
              </a:lnSpc>
            </a:pPr>
            <a:r>
              <a:rPr lang="en-US" altLang="en-US" sz="2000" dirty="0"/>
              <a:t>Essentials of good writing</a:t>
            </a:r>
          </a:p>
          <a:p>
            <a:pPr lvl="1">
              <a:lnSpc>
                <a:spcPct val="140000"/>
              </a:lnSpc>
            </a:pPr>
            <a:r>
              <a:rPr lang="en-US" altLang="en-US" sz="2000" dirty="0"/>
              <a:t>Sentences-Paragraphs</a:t>
            </a:r>
          </a:p>
          <a:p>
            <a:pPr lvl="1">
              <a:lnSpc>
                <a:spcPct val="140000"/>
              </a:lnSpc>
            </a:pPr>
            <a:r>
              <a:rPr lang="en-US" altLang="en-US" sz="2000" dirty="0"/>
              <a:t>Common writing mistakes</a:t>
            </a:r>
            <a:endParaRPr lang="en-US" altLang="en-US"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4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444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444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444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444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4441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4441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444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Rot="1" noChangeArrowheads="1"/>
          </p:cNvSpPr>
          <p:nvPr>
            <p:ph type="title"/>
          </p:nvPr>
        </p:nvSpPr>
        <p:spPr>
          <a:xfrm>
            <a:off x="467544" y="548680"/>
            <a:ext cx="8229600" cy="1143000"/>
          </a:xfrm>
        </p:spPr>
        <p:txBody>
          <a:bodyPr/>
          <a:lstStyle/>
          <a:p>
            <a:r>
              <a:rPr lang="en-US" altLang="en-US" dirty="0"/>
              <a:t>Good Titles—Sentences</a:t>
            </a:r>
          </a:p>
        </p:txBody>
      </p:sp>
      <p:sp>
        <p:nvSpPr>
          <p:cNvPr id="214019" name="Rectangle 3"/>
          <p:cNvSpPr>
            <a:spLocks noGrp="1" noRot="1" noChangeArrowheads="1"/>
          </p:cNvSpPr>
          <p:nvPr>
            <p:ph idx="1"/>
          </p:nvPr>
        </p:nvSpPr>
        <p:spPr>
          <a:xfrm>
            <a:off x="899592" y="1844824"/>
            <a:ext cx="7579568" cy="4166592"/>
          </a:xfrm>
        </p:spPr>
        <p:txBody>
          <a:bodyPr>
            <a:normAutofit fontScale="92500" lnSpcReduction="20000"/>
          </a:bodyPr>
          <a:lstStyle/>
          <a:p>
            <a:pPr>
              <a:lnSpc>
                <a:spcPct val="90000"/>
              </a:lnSpc>
            </a:pPr>
            <a:r>
              <a:rPr lang="en-US" altLang="en-US" sz="2400" dirty="0"/>
              <a:t>Intellectual impairments </a:t>
            </a:r>
            <a:r>
              <a:rPr lang="en-US" altLang="en-US" sz="2400" i="1" dirty="0">
                <a:solidFill>
                  <a:schemeClr val="hlink"/>
                </a:solidFill>
              </a:rPr>
              <a:t>occur</a:t>
            </a:r>
            <a:r>
              <a:rPr lang="en-US" altLang="en-US" sz="2400" dirty="0"/>
              <a:t> in children with blood lead concentrations above 10 mg per deciliter</a:t>
            </a:r>
          </a:p>
          <a:p>
            <a:pPr>
              <a:lnSpc>
                <a:spcPct val="90000"/>
              </a:lnSpc>
              <a:buFont typeface="Wingdings" panose="05000000000000000000" pitchFamily="2" charset="2"/>
              <a:buNone/>
            </a:pPr>
            <a:endParaRPr lang="en-US" altLang="en-US" sz="2400" dirty="0"/>
          </a:p>
          <a:p>
            <a:pPr>
              <a:lnSpc>
                <a:spcPct val="90000"/>
              </a:lnSpc>
            </a:pPr>
            <a:r>
              <a:rPr lang="en-US" altLang="en-US" sz="2400" i="1" dirty="0"/>
              <a:t>Increased 17</a:t>
            </a:r>
            <a:r>
              <a:rPr lang="en-US" altLang="en-US" sz="2400" i="1" dirty="0">
                <a:latin typeface="Symbol" panose="05050102010706020507" pitchFamily="18" charset="2"/>
              </a:rPr>
              <a:t>b</a:t>
            </a:r>
            <a:r>
              <a:rPr lang="en-US" altLang="en-US" sz="2400" i="1" dirty="0"/>
              <a:t>-estradiol </a:t>
            </a:r>
            <a:r>
              <a:rPr lang="en-US" altLang="en-US" sz="2400" i="1" dirty="0">
                <a:solidFill>
                  <a:schemeClr val="hlink"/>
                </a:solidFill>
              </a:rPr>
              <a:t>suppresses</a:t>
            </a:r>
            <a:r>
              <a:rPr lang="en-US" altLang="en-US" sz="2400" i="1" dirty="0"/>
              <a:t> </a:t>
            </a:r>
            <a:r>
              <a:rPr lang="en-US" altLang="en-US" sz="2400" i="1" dirty="0" err="1"/>
              <a:t>PTHrP</a:t>
            </a:r>
            <a:r>
              <a:rPr lang="en-US" altLang="en-US" sz="2400" i="1" dirty="0"/>
              <a:t>  gene expression in breast cancer cell lines</a:t>
            </a:r>
            <a:endParaRPr lang="en-US" altLang="en-US" sz="2400" dirty="0"/>
          </a:p>
          <a:p>
            <a:pPr>
              <a:lnSpc>
                <a:spcPct val="90000"/>
              </a:lnSpc>
            </a:pPr>
            <a:endParaRPr lang="en-US" altLang="en-US" sz="2400" dirty="0"/>
          </a:p>
          <a:p>
            <a:pPr>
              <a:lnSpc>
                <a:spcPct val="120000"/>
              </a:lnSpc>
            </a:pPr>
            <a:r>
              <a:rPr lang="en-US" altLang="en-US" sz="2400" b="1" dirty="0">
                <a:solidFill>
                  <a:srgbClr val="000000"/>
                </a:solidFill>
                <a:effectLst>
                  <a:outerShdw blurRad="38100" dist="38100" dir="2700000" algn="tl">
                    <a:srgbClr val="FFFFFF"/>
                  </a:outerShdw>
                </a:effectLst>
                <a:latin typeface="Times-Bold" charset="0"/>
              </a:rPr>
              <a:t> </a:t>
            </a:r>
            <a:r>
              <a:rPr lang="en-US" altLang="en-US" sz="2400" dirty="0"/>
              <a:t>Spinal cord stimulation </a:t>
            </a:r>
            <a:r>
              <a:rPr lang="en-US" altLang="en-US" sz="2400" i="1" dirty="0">
                <a:solidFill>
                  <a:schemeClr val="hlink"/>
                </a:solidFill>
              </a:rPr>
              <a:t>attenuates</a:t>
            </a:r>
            <a:r>
              <a:rPr lang="en-US" altLang="en-US" sz="2400" dirty="0"/>
              <a:t> visceromotor reflexes in a rat model of post-inflammatory colonic hypersensitivity</a:t>
            </a:r>
          </a:p>
          <a:p>
            <a:pPr>
              <a:lnSpc>
                <a:spcPct val="120000"/>
              </a:lnSpc>
              <a:buFont typeface="Wingdings" panose="05000000000000000000" pitchFamily="2" charset="2"/>
              <a:buNone/>
            </a:pPr>
            <a:endParaRPr lang="en-US" altLang="en-US" sz="2400" dirty="0"/>
          </a:p>
          <a:p>
            <a:pPr>
              <a:lnSpc>
                <a:spcPct val="120000"/>
              </a:lnSpc>
            </a:pPr>
            <a:r>
              <a:rPr lang="en-US" altLang="en-US" sz="2400" dirty="0"/>
              <a:t>Rhinovirus challenge </a:t>
            </a:r>
            <a:r>
              <a:rPr lang="en-US" altLang="en-US" sz="2400" i="1" dirty="0">
                <a:solidFill>
                  <a:schemeClr val="hlink"/>
                </a:solidFill>
              </a:rPr>
              <a:t>decreases</a:t>
            </a:r>
            <a:r>
              <a:rPr lang="en-US" altLang="en-US" sz="2400" dirty="0"/>
              <a:t> antioxidant enzymes in respiratory epithelial cells</a:t>
            </a:r>
            <a:endParaRPr lang="en-US" altLang="en-US" sz="2000" dirty="0"/>
          </a:p>
          <a:p>
            <a:pPr>
              <a:lnSpc>
                <a:spcPct val="90000"/>
              </a:lnSpc>
              <a:buFont typeface="Wingdings" panose="05000000000000000000" pitchFamily="2" charset="2"/>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4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40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401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40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Rot="1" noChangeArrowheads="1"/>
          </p:cNvSpPr>
          <p:nvPr>
            <p:ph type="title"/>
          </p:nvPr>
        </p:nvSpPr>
        <p:spPr>
          <a:xfrm>
            <a:off x="1134533" y="548680"/>
            <a:ext cx="6798734" cy="1303867"/>
          </a:xfrm>
        </p:spPr>
        <p:txBody>
          <a:bodyPr/>
          <a:lstStyle/>
          <a:p>
            <a:r>
              <a:rPr lang="en-US" altLang="en-US" dirty="0"/>
              <a:t>Not Sentences But Good Titles</a:t>
            </a:r>
          </a:p>
        </p:txBody>
      </p:sp>
      <p:sp>
        <p:nvSpPr>
          <p:cNvPr id="259075" name="Rectangle 3"/>
          <p:cNvSpPr>
            <a:spLocks noGrp="1" noRot="1" noChangeArrowheads="1"/>
          </p:cNvSpPr>
          <p:nvPr>
            <p:ph idx="1"/>
          </p:nvPr>
        </p:nvSpPr>
        <p:spPr>
          <a:xfrm>
            <a:off x="152400" y="1600200"/>
            <a:ext cx="8763000" cy="4572000"/>
          </a:xfrm>
        </p:spPr>
        <p:txBody>
          <a:bodyPr>
            <a:normAutofit lnSpcReduction="10000"/>
          </a:bodyPr>
          <a:lstStyle/>
          <a:p>
            <a:pPr>
              <a:lnSpc>
                <a:spcPct val="90000"/>
              </a:lnSpc>
            </a:pPr>
            <a:r>
              <a:rPr lang="en-US" altLang="en-US" sz="2400"/>
              <a:t>Comparison of MRI and CT for Detection of Acute Intracerebral Hemorrhage</a:t>
            </a:r>
          </a:p>
          <a:p>
            <a:pPr>
              <a:lnSpc>
                <a:spcPct val="90000"/>
              </a:lnSpc>
            </a:pPr>
            <a:endParaRPr lang="en-US" altLang="en-US" sz="2400"/>
          </a:p>
          <a:p>
            <a:pPr>
              <a:lnSpc>
                <a:spcPct val="90000"/>
              </a:lnSpc>
            </a:pPr>
            <a:r>
              <a:rPr lang="en-US" altLang="en-US" sz="2400"/>
              <a:t>Extracranial Thrombotically Active Carotid Plaque as a Risk for Ischemic Stroke </a:t>
            </a:r>
          </a:p>
          <a:p>
            <a:pPr>
              <a:lnSpc>
                <a:spcPct val="90000"/>
              </a:lnSpc>
            </a:pPr>
            <a:endParaRPr lang="en-US" altLang="en-US" sz="2400"/>
          </a:p>
          <a:p>
            <a:pPr>
              <a:lnSpc>
                <a:spcPct val="90000"/>
              </a:lnSpc>
            </a:pPr>
            <a:r>
              <a:rPr lang="en-US" altLang="en-US" sz="2400"/>
              <a:t>Annual Revaccination Against Influenza and Mortality Risk in Community-Dwelling Elderly Persons </a:t>
            </a:r>
          </a:p>
          <a:p>
            <a:pPr>
              <a:lnSpc>
                <a:spcPct val="90000"/>
              </a:lnSpc>
            </a:pPr>
            <a:endParaRPr lang="en-US" altLang="en-US" sz="2400"/>
          </a:p>
          <a:p>
            <a:pPr>
              <a:lnSpc>
                <a:spcPct val="90000"/>
              </a:lnSpc>
            </a:pPr>
            <a:r>
              <a:rPr lang="en-US" altLang="en-US" sz="2400"/>
              <a:t>Effect of Antihypertensive Agents on Cardiovascular Events in Patients With Coronary Disease and Normal Blood Pressure. The CAMELOT Study: A Randomized Controlled Trial</a:t>
            </a: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a:xfrm>
            <a:off x="971600" y="548680"/>
            <a:ext cx="6798734" cy="1303867"/>
          </a:xfrm>
        </p:spPr>
        <p:txBody>
          <a:bodyPr/>
          <a:lstStyle/>
          <a:p>
            <a:r>
              <a:rPr lang="en-US" altLang="en-US" dirty="0"/>
              <a:t>The Abstract</a:t>
            </a:r>
          </a:p>
        </p:txBody>
      </p:sp>
      <p:sp>
        <p:nvSpPr>
          <p:cNvPr id="398339" name="Rectangle 3"/>
          <p:cNvSpPr>
            <a:spLocks noGrp="1" noRot="1" noChangeArrowheads="1"/>
          </p:cNvSpPr>
          <p:nvPr>
            <p:ph idx="1"/>
          </p:nvPr>
        </p:nvSpPr>
        <p:spPr>
          <a:xfrm>
            <a:off x="827584" y="1628800"/>
            <a:ext cx="8015808" cy="4572000"/>
          </a:xfrm>
        </p:spPr>
        <p:txBody>
          <a:bodyPr>
            <a:normAutofit fontScale="85000" lnSpcReduction="10000"/>
          </a:bodyPr>
          <a:lstStyle/>
          <a:p>
            <a:pPr>
              <a:lnSpc>
                <a:spcPct val="120000"/>
              </a:lnSpc>
            </a:pPr>
            <a:r>
              <a:rPr lang="en-US" altLang="en-US" sz="2400" dirty="0"/>
              <a:t>1st Impression to journal editor and the reader!</a:t>
            </a:r>
          </a:p>
          <a:p>
            <a:pPr>
              <a:lnSpc>
                <a:spcPct val="120000"/>
              </a:lnSpc>
              <a:buFont typeface="Wingdings" panose="05000000000000000000" pitchFamily="2" charset="2"/>
              <a:buNone/>
            </a:pPr>
            <a:endParaRPr lang="en-US" altLang="en-US" sz="2400" dirty="0"/>
          </a:p>
          <a:p>
            <a:pPr>
              <a:lnSpc>
                <a:spcPct val="120000"/>
              </a:lnSpc>
            </a:pPr>
            <a:r>
              <a:rPr lang="en-US" altLang="en-US" sz="2400" dirty="0"/>
              <a:t>Follow the Journal’s Guidelines</a:t>
            </a:r>
          </a:p>
          <a:p>
            <a:pPr>
              <a:lnSpc>
                <a:spcPct val="120000"/>
              </a:lnSpc>
              <a:buFont typeface="Wingdings" panose="05000000000000000000" pitchFamily="2" charset="2"/>
              <a:buNone/>
            </a:pPr>
            <a:endParaRPr lang="en-US" altLang="en-US" sz="2400" dirty="0"/>
          </a:p>
          <a:p>
            <a:pPr>
              <a:lnSpc>
                <a:spcPct val="120000"/>
              </a:lnSpc>
            </a:pPr>
            <a:r>
              <a:rPr lang="en-US" altLang="en-US" sz="2400" dirty="0"/>
              <a:t>Most abstracts are often </a:t>
            </a:r>
            <a:r>
              <a:rPr lang="en-US" altLang="en-US" sz="2400" u="sng" dirty="0"/>
              <a:t>too long</a:t>
            </a:r>
            <a:r>
              <a:rPr lang="en-US" altLang="en-US" sz="2400" dirty="0"/>
              <a:t>: ≤250 words: </a:t>
            </a:r>
            <a:r>
              <a:rPr lang="en-US" altLang="en-US" sz="2400" dirty="0">
                <a:solidFill>
                  <a:schemeClr val="hlink"/>
                </a:solidFill>
              </a:rPr>
              <a:t>Cannot upload your paper!</a:t>
            </a:r>
          </a:p>
          <a:p>
            <a:pPr lvl="1">
              <a:lnSpc>
                <a:spcPct val="120000"/>
              </a:lnSpc>
              <a:buFont typeface="Wingdings" panose="05000000000000000000" pitchFamily="2" charset="2"/>
              <a:buNone/>
            </a:pPr>
            <a:endParaRPr lang="en-US" altLang="en-US" sz="2000" dirty="0"/>
          </a:p>
          <a:p>
            <a:pPr>
              <a:lnSpc>
                <a:spcPct val="120000"/>
              </a:lnSpc>
            </a:pPr>
            <a:r>
              <a:rPr lang="en-US" altLang="en-US" sz="2400" dirty="0"/>
              <a:t>Structure it (outline it)</a:t>
            </a:r>
          </a:p>
          <a:p>
            <a:pPr>
              <a:lnSpc>
                <a:spcPct val="120000"/>
              </a:lnSpc>
            </a:pPr>
            <a:endParaRPr lang="en-US" altLang="en-US" sz="2000" dirty="0"/>
          </a:p>
          <a:p>
            <a:pPr>
              <a:lnSpc>
                <a:spcPct val="120000"/>
              </a:lnSpc>
              <a:buFont typeface="Wingdings" panose="05000000000000000000" pitchFamily="2" charset="2"/>
              <a:buNone/>
            </a:pPr>
            <a:r>
              <a:rPr lang="en-US" altLang="en-US" sz="2000" dirty="0">
                <a:solidFill>
                  <a:schemeClr val="hlink"/>
                </a:solidFill>
              </a:rPr>
              <a:t>“</a:t>
            </a:r>
            <a:r>
              <a:rPr lang="en-US" altLang="en-US" sz="2000" i="1" dirty="0">
                <a:solidFill>
                  <a:schemeClr val="hlink"/>
                </a:solidFill>
              </a:rPr>
              <a:t>The abstract is the single most important part of a manuscript, yet the most often poorly written</a:t>
            </a:r>
            <a:r>
              <a:rPr lang="en-US" altLang="en-US" sz="2000" dirty="0">
                <a:solidFill>
                  <a:schemeClr val="hlink"/>
                </a:solidFill>
              </a:rPr>
              <a:t>”      </a:t>
            </a:r>
            <a:r>
              <a:rPr lang="en-US" altLang="en-US" sz="1400" dirty="0">
                <a:solidFill>
                  <a:schemeClr val="tx2"/>
                </a:solidFill>
              </a:rPr>
              <a:t>-JAMA Editor</a:t>
            </a:r>
            <a:endParaRPr lang="en-US" altLang="en-US" sz="1600" dirty="0"/>
          </a:p>
          <a:p>
            <a:pPr>
              <a:lnSpc>
                <a:spcPct val="90000"/>
              </a:lnSpc>
              <a:buFont typeface="Wingdings" panose="05000000000000000000" pitchFamily="2" charset="2"/>
              <a:buNone/>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8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8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833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833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983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1210733" y="643466"/>
            <a:ext cx="6798734" cy="1303867"/>
          </a:xfrm>
        </p:spPr>
        <p:txBody>
          <a:bodyPr/>
          <a:lstStyle/>
          <a:p>
            <a:r>
              <a:rPr lang="en-US" altLang="en-US" dirty="0"/>
              <a:t>The Abstract</a:t>
            </a:r>
          </a:p>
        </p:txBody>
      </p:sp>
      <p:sp>
        <p:nvSpPr>
          <p:cNvPr id="75779" name="Rectangle 3"/>
          <p:cNvSpPr>
            <a:spLocks noGrp="1" noRot="1" noChangeArrowheads="1"/>
          </p:cNvSpPr>
          <p:nvPr>
            <p:ph idx="1"/>
          </p:nvPr>
        </p:nvSpPr>
        <p:spPr>
          <a:xfrm>
            <a:off x="1210733" y="1947333"/>
            <a:ext cx="7287344" cy="4498975"/>
          </a:xfrm>
        </p:spPr>
        <p:txBody>
          <a:bodyPr>
            <a:normAutofit fontScale="77500" lnSpcReduction="20000"/>
          </a:bodyPr>
          <a:lstStyle/>
          <a:p>
            <a:pPr>
              <a:lnSpc>
                <a:spcPct val="90000"/>
              </a:lnSpc>
            </a:pPr>
            <a:r>
              <a:rPr lang="en-US" altLang="en-US" sz="2400" dirty="0"/>
              <a:t>First looked at by editors/sometimes only thing read by readers</a:t>
            </a:r>
          </a:p>
          <a:p>
            <a:pPr>
              <a:lnSpc>
                <a:spcPct val="90000"/>
              </a:lnSpc>
            </a:pPr>
            <a:endParaRPr lang="en-US" altLang="en-US" sz="2400" dirty="0"/>
          </a:p>
          <a:p>
            <a:pPr>
              <a:lnSpc>
                <a:spcPct val="90000"/>
              </a:lnSpc>
            </a:pPr>
            <a:r>
              <a:rPr lang="en-US" altLang="en-US" sz="2400" dirty="0"/>
              <a:t>Sometimes only part available electronically—KEY words!</a:t>
            </a:r>
          </a:p>
          <a:p>
            <a:pPr>
              <a:lnSpc>
                <a:spcPct val="90000"/>
              </a:lnSpc>
            </a:pPr>
            <a:endParaRPr lang="en-US" altLang="en-US" sz="2400" dirty="0"/>
          </a:p>
          <a:p>
            <a:pPr>
              <a:lnSpc>
                <a:spcPct val="90000"/>
              </a:lnSpc>
            </a:pPr>
            <a:r>
              <a:rPr lang="en-US" altLang="en-US" sz="2400" dirty="0"/>
              <a:t>Summarizes the main points succinctly:</a:t>
            </a:r>
          </a:p>
          <a:p>
            <a:pPr lvl="1">
              <a:lnSpc>
                <a:spcPct val="90000"/>
              </a:lnSpc>
            </a:pPr>
            <a:r>
              <a:rPr lang="en-US" altLang="en-US" sz="2000" dirty="0"/>
              <a:t>Background/Significance</a:t>
            </a:r>
          </a:p>
          <a:p>
            <a:pPr lvl="1">
              <a:lnSpc>
                <a:spcPct val="90000"/>
              </a:lnSpc>
            </a:pPr>
            <a:r>
              <a:rPr lang="en-US" altLang="en-US" sz="2000" dirty="0"/>
              <a:t>Objective</a:t>
            </a:r>
          </a:p>
          <a:p>
            <a:pPr lvl="1">
              <a:lnSpc>
                <a:spcPct val="90000"/>
              </a:lnSpc>
            </a:pPr>
            <a:r>
              <a:rPr lang="en-US" altLang="en-US" sz="2000" dirty="0"/>
              <a:t>Study design, method</a:t>
            </a:r>
          </a:p>
          <a:p>
            <a:pPr lvl="1">
              <a:lnSpc>
                <a:spcPct val="90000"/>
              </a:lnSpc>
            </a:pPr>
            <a:r>
              <a:rPr lang="en-US" altLang="en-US" sz="2000" dirty="0"/>
              <a:t>Primary germane results </a:t>
            </a:r>
          </a:p>
          <a:p>
            <a:pPr lvl="1">
              <a:lnSpc>
                <a:spcPct val="90000"/>
              </a:lnSpc>
            </a:pPr>
            <a:r>
              <a:rPr lang="en-US" altLang="en-US" sz="2000" dirty="0"/>
              <a:t>Principal conclusions, implications</a:t>
            </a:r>
          </a:p>
          <a:p>
            <a:pPr lvl="1">
              <a:lnSpc>
                <a:spcPct val="90000"/>
              </a:lnSpc>
            </a:pPr>
            <a:endParaRPr lang="en-US" altLang="en-US" sz="2000" dirty="0"/>
          </a:p>
          <a:p>
            <a:pPr>
              <a:lnSpc>
                <a:spcPct val="90000"/>
              </a:lnSpc>
            </a:pPr>
            <a:r>
              <a:rPr lang="en-US" altLang="en-US" sz="2400" dirty="0"/>
              <a:t>Do NOT be vague—be substantive and brief</a:t>
            </a:r>
          </a:p>
          <a:p>
            <a:pPr lvl="1">
              <a:lnSpc>
                <a:spcPct val="90000"/>
              </a:lnSpc>
            </a:pPr>
            <a:r>
              <a:rPr lang="en-US" altLang="en-US" sz="2000" i="1" dirty="0">
                <a:solidFill>
                  <a:schemeClr val="hlink"/>
                </a:solidFill>
              </a:rPr>
              <a:t>NOT “The implications are summarized”</a:t>
            </a:r>
          </a:p>
          <a:p>
            <a:pPr lvl="1">
              <a:lnSpc>
                <a:spcPct val="90000"/>
              </a:lnSpc>
            </a:pPr>
            <a:r>
              <a:rPr lang="en-US" altLang="en-US" sz="2000" i="1" dirty="0">
                <a:solidFill>
                  <a:schemeClr val="hlink"/>
                </a:solidFill>
              </a:rPr>
              <a:t>INSTEAD Summarize the implications!</a:t>
            </a:r>
          </a:p>
          <a:p>
            <a:pPr lvl="1">
              <a:lnSpc>
                <a:spcPct val="90000"/>
              </a:lnSpc>
              <a:buFont typeface="Wingdings" panose="05000000000000000000" pitchFamily="2" charset="2"/>
              <a:buNone/>
            </a:pPr>
            <a:endParaRPr lang="en-US" altLang="en-US" sz="2400" i="1" dirty="0">
              <a:solidFill>
                <a:srgbClr val="66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57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57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577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577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5779">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5779">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75779">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7577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1234" name="Rectangle 2"/>
          <p:cNvSpPr>
            <a:spLocks noGrp="1" noRot="1" noChangeArrowheads="1"/>
          </p:cNvSpPr>
          <p:nvPr>
            <p:ph type="title"/>
          </p:nvPr>
        </p:nvSpPr>
        <p:spPr>
          <a:xfrm>
            <a:off x="1286933" y="476672"/>
            <a:ext cx="6798734" cy="1303867"/>
          </a:xfrm>
        </p:spPr>
        <p:txBody>
          <a:bodyPr/>
          <a:lstStyle/>
          <a:p>
            <a:r>
              <a:rPr lang="en-US" altLang="en-US" dirty="0"/>
              <a:t>Abstract</a:t>
            </a:r>
          </a:p>
        </p:txBody>
      </p:sp>
      <p:sp>
        <p:nvSpPr>
          <p:cNvPr id="351235" name="Rectangle 3"/>
          <p:cNvSpPr>
            <a:spLocks noGrp="1" noRot="1" noChangeArrowheads="1"/>
          </p:cNvSpPr>
          <p:nvPr>
            <p:ph idx="1"/>
          </p:nvPr>
        </p:nvSpPr>
        <p:spPr>
          <a:xfrm>
            <a:off x="872066" y="1988840"/>
            <a:ext cx="7628467" cy="4013836"/>
          </a:xfrm>
        </p:spPr>
        <p:txBody>
          <a:bodyPr>
            <a:normAutofit fontScale="77500" lnSpcReduction="20000"/>
          </a:bodyPr>
          <a:lstStyle/>
          <a:p>
            <a:pPr>
              <a:lnSpc>
                <a:spcPct val="90000"/>
              </a:lnSpc>
            </a:pPr>
            <a:r>
              <a:rPr lang="en-US" altLang="en-US" sz="2800" dirty="0">
                <a:solidFill>
                  <a:schemeClr val="hlink"/>
                </a:solidFill>
              </a:rPr>
              <a:t>Emphasize</a:t>
            </a:r>
            <a:r>
              <a:rPr lang="en-US" altLang="en-US" sz="2800" dirty="0"/>
              <a:t> methods, main results, and conclusion</a:t>
            </a:r>
          </a:p>
          <a:p>
            <a:pPr>
              <a:lnSpc>
                <a:spcPct val="90000"/>
              </a:lnSpc>
            </a:pPr>
            <a:endParaRPr lang="en-US" altLang="en-US" sz="2800" dirty="0"/>
          </a:p>
          <a:p>
            <a:pPr>
              <a:lnSpc>
                <a:spcPct val="90000"/>
              </a:lnSpc>
            </a:pPr>
            <a:r>
              <a:rPr lang="en-US" altLang="en-US" sz="2800" dirty="0">
                <a:solidFill>
                  <a:schemeClr val="hlink"/>
                </a:solidFill>
              </a:rPr>
              <a:t>Introduction</a:t>
            </a:r>
            <a:r>
              <a:rPr lang="en-US" altLang="en-US" sz="2800" dirty="0"/>
              <a:t>/purpose: 1 short sentence</a:t>
            </a:r>
          </a:p>
          <a:p>
            <a:pPr>
              <a:lnSpc>
                <a:spcPct val="90000"/>
              </a:lnSpc>
            </a:pPr>
            <a:endParaRPr lang="en-US" altLang="en-US" sz="2800" dirty="0"/>
          </a:p>
          <a:p>
            <a:pPr>
              <a:lnSpc>
                <a:spcPct val="90000"/>
              </a:lnSpc>
            </a:pPr>
            <a:r>
              <a:rPr lang="en-US" altLang="en-US" sz="2800" dirty="0"/>
              <a:t>Put </a:t>
            </a:r>
            <a:r>
              <a:rPr lang="en-US" altLang="en-US" sz="2800" dirty="0">
                <a:solidFill>
                  <a:schemeClr val="hlink"/>
                </a:solidFill>
              </a:rPr>
              <a:t>objective</a:t>
            </a:r>
            <a:r>
              <a:rPr lang="en-US" altLang="en-US" sz="2800" dirty="0"/>
              <a:t> as imperative style:</a:t>
            </a:r>
          </a:p>
          <a:p>
            <a:pPr lvl="1">
              <a:lnSpc>
                <a:spcPct val="90000"/>
              </a:lnSpc>
            </a:pPr>
            <a:r>
              <a:rPr lang="en-US" altLang="en-US" sz="2400" dirty="0">
                <a:solidFill>
                  <a:schemeClr val="hlink"/>
                </a:solidFill>
              </a:rPr>
              <a:t>Objective: To evaluate whether zinc supplementation during pregnancy affects infant birth measures.</a:t>
            </a:r>
            <a:endParaRPr lang="en-US" altLang="en-US" sz="2400" dirty="0"/>
          </a:p>
          <a:p>
            <a:pPr lvl="1">
              <a:lnSpc>
                <a:spcPct val="90000"/>
              </a:lnSpc>
            </a:pPr>
            <a:endParaRPr lang="en-US" altLang="en-US" sz="2400" dirty="0"/>
          </a:p>
          <a:p>
            <a:pPr>
              <a:lnSpc>
                <a:spcPct val="90000"/>
              </a:lnSpc>
            </a:pPr>
            <a:r>
              <a:rPr lang="en-US" altLang="en-US" sz="2800" dirty="0">
                <a:solidFill>
                  <a:schemeClr val="hlink"/>
                </a:solidFill>
              </a:rPr>
              <a:t>Methods, Results</a:t>
            </a:r>
            <a:r>
              <a:rPr lang="en-US" altLang="en-US" sz="2800" dirty="0"/>
              <a:t>: 2-4 sentences</a:t>
            </a:r>
          </a:p>
          <a:p>
            <a:pPr>
              <a:lnSpc>
                <a:spcPct val="90000"/>
              </a:lnSpc>
            </a:pPr>
            <a:endParaRPr lang="en-US" altLang="en-US" sz="2800" dirty="0"/>
          </a:p>
          <a:p>
            <a:pPr>
              <a:lnSpc>
                <a:spcPct val="90000"/>
              </a:lnSpc>
            </a:pPr>
            <a:r>
              <a:rPr lang="en-US" altLang="en-US" sz="2800" dirty="0">
                <a:solidFill>
                  <a:schemeClr val="hlink"/>
                </a:solidFill>
              </a:rPr>
              <a:t>Conclusion</a:t>
            </a:r>
            <a:r>
              <a:rPr lang="en-US" altLang="en-US" sz="2800" dirty="0"/>
              <a:t>: 1-2 sentences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1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12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123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5123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5123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512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a:xfrm>
            <a:off x="1115616" y="620688"/>
            <a:ext cx="6798734" cy="1303867"/>
          </a:xfrm>
        </p:spPr>
        <p:txBody>
          <a:bodyPr/>
          <a:lstStyle/>
          <a:p>
            <a:r>
              <a:rPr lang="en-US" altLang="en-US" dirty="0"/>
              <a:t>Structured Abstract</a:t>
            </a:r>
          </a:p>
        </p:txBody>
      </p:sp>
      <p:sp>
        <p:nvSpPr>
          <p:cNvPr id="156675" name="Rectangle 3"/>
          <p:cNvSpPr>
            <a:spLocks noGrp="1" noRot="1" noChangeArrowheads="1"/>
          </p:cNvSpPr>
          <p:nvPr>
            <p:ph idx="1"/>
          </p:nvPr>
        </p:nvSpPr>
        <p:spPr>
          <a:xfrm>
            <a:off x="827584" y="1628800"/>
            <a:ext cx="7791400" cy="5029200"/>
          </a:xfrm>
        </p:spPr>
        <p:txBody>
          <a:bodyPr>
            <a:normAutofit lnSpcReduction="10000"/>
          </a:bodyPr>
          <a:lstStyle/>
          <a:p>
            <a:pPr>
              <a:buFont typeface="Wingdings" panose="05000000000000000000" pitchFamily="2" charset="2"/>
              <a:buNone/>
            </a:pPr>
            <a:r>
              <a:rPr lang="en-US" altLang="en-US" sz="2200" b="1" dirty="0">
                <a:solidFill>
                  <a:schemeClr val="hlink"/>
                </a:solidFill>
              </a:rPr>
              <a:t>Context</a:t>
            </a:r>
            <a:r>
              <a:rPr lang="en-US" altLang="en-US" sz="2200" dirty="0"/>
              <a:t>—Summarize the study rationale and provide clinical (or other) reason for the study question.</a:t>
            </a:r>
          </a:p>
          <a:p>
            <a:pPr>
              <a:buFont typeface="Wingdings" panose="05000000000000000000" pitchFamily="2" charset="2"/>
              <a:buNone/>
            </a:pPr>
            <a:r>
              <a:rPr lang="en-US" altLang="en-US" sz="2200" b="1" dirty="0">
                <a:solidFill>
                  <a:schemeClr val="hlink"/>
                </a:solidFill>
              </a:rPr>
              <a:t>Objective</a:t>
            </a:r>
            <a:r>
              <a:rPr lang="en-US" altLang="en-US" sz="2200" dirty="0"/>
              <a:t>—State the purpose or question asked. If more than one objective, state primary objective and key secondary objectives.</a:t>
            </a:r>
          </a:p>
          <a:p>
            <a:pPr>
              <a:buFont typeface="Wingdings" panose="05000000000000000000" pitchFamily="2" charset="2"/>
              <a:buNone/>
            </a:pPr>
            <a:r>
              <a:rPr lang="en-US" altLang="en-US" sz="2200" b="1" dirty="0">
                <a:solidFill>
                  <a:schemeClr val="hlink"/>
                </a:solidFill>
              </a:rPr>
              <a:t>Design</a:t>
            </a:r>
            <a:r>
              <a:rPr lang="en-US" altLang="en-US" sz="2200" dirty="0"/>
              <a:t>—Describe basic design, including relevant details.</a:t>
            </a:r>
          </a:p>
          <a:p>
            <a:pPr>
              <a:buFont typeface="Wingdings" panose="05000000000000000000" pitchFamily="2" charset="2"/>
              <a:buNone/>
            </a:pPr>
            <a:r>
              <a:rPr lang="en-US" altLang="en-US" sz="2200" b="1" dirty="0">
                <a:solidFill>
                  <a:schemeClr val="hlink"/>
                </a:solidFill>
              </a:rPr>
              <a:t>Setting</a:t>
            </a:r>
            <a:r>
              <a:rPr lang="en-US" altLang="en-US" sz="2200" dirty="0"/>
              <a:t>—General community, primary care, hospital, etc.</a:t>
            </a:r>
          </a:p>
          <a:p>
            <a:pPr>
              <a:buFont typeface="Wingdings" panose="05000000000000000000" pitchFamily="2" charset="2"/>
              <a:buNone/>
            </a:pPr>
            <a:r>
              <a:rPr lang="en-US" altLang="en-US" sz="2200" dirty="0"/>
              <a:t>Patient or other </a:t>
            </a:r>
            <a:r>
              <a:rPr lang="en-US" altLang="en-US" sz="2200" b="1" dirty="0">
                <a:solidFill>
                  <a:schemeClr val="hlink"/>
                </a:solidFill>
              </a:rPr>
              <a:t>population</a:t>
            </a:r>
            <a:r>
              <a:rPr lang="en-US" altLang="en-US" sz="2200" dirty="0"/>
              <a:t>—describe demographics, disorders, inclusion/exclusion criteria, etc.</a:t>
            </a:r>
          </a:p>
          <a:p>
            <a:pPr>
              <a:buFont typeface="Wingdings" panose="05000000000000000000" pitchFamily="2" charset="2"/>
              <a:buNone/>
            </a:pPr>
            <a:r>
              <a:rPr lang="en-US" altLang="en-US" sz="2200" b="1" dirty="0">
                <a:solidFill>
                  <a:schemeClr val="hlink"/>
                </a:solidFill>
              </a:rPr>
              <a:t>Interventions</a:t>
            </a:r>
            <a:r>
              <a:rPr lang="en-US" altLang="en-US" sz="2200" dirty="0"/>
              <a:t>—name, dose, dosage</a:t>
            </a:r>
          </a:p>
          <a:p>
            <a:pPr>
              <a:buFont typeface="Wingdings" panose="05000000000000000000" pitchFamily="2" charset="2"/>
              <a:buNone/>
            </a:pPr>
            <a:r>
              <a:rPr lang="en-US" altLang="en-US" sz="2200" dirty="0"/>
              <a:t>Main outcome </a:t>
            </a:r>
            <a:r>
              <a:rPr lang="en-US" altLang="en-US" sz="2200" b="1" dirty="0">
                <a:solidFill>
                  <a:schemeClr val="hlink"/>
                </a:solidFill>
              </a:rPr>
              <a:t>measure(s)</a:t>
            </a:r>
            <a:endParaRPr lang="en-US" altLang="en-US" sz="2600" b="1" dirty="0"/>
          </a:p>
          <a:p>
            <a:pPr>
              <a:buFont typeface="Wingdings" panose="05000000000000000000" pitchFamily="2" charset="2"/>
              <a:buNone/>
            </a:pPr>
            <a:r>
              <a:rPr lang="en-US" altLang="en-US" sz="2200" b="1" dirty="0">
                <a:solidFill>
                  <a:schemeClr val="hlink"/>
                </a:solidFill>
              </a:rPr>
              <a:t>Results</a:t>
            </a:r>
            <a:endParaRPr lang="en-US" altLang="en-US" sz="2200" dirty="0">
              <a:solidFill>
                <a:schemeClr val="hlink"/>
              </a:solidFill>
            </a:endParaRPr>
          </a:p>
          <a:p>
            <a:pPr>
              <a:buFont typeface="Wingdings" panose="05000000000000000000" pitchFamily="2" charset="2"/>
              <a:buNone/>
            </a:pPr>
            <a:r>
              <a:rPr lang="en-US" altLang="en-US" sz="2200" b="1" dirty="0">
                <a:solidFill>
                  <a:schemeClr val="hlink"/>
                </a:solidFill>
              </a:rPr>
              <a:t>Conclusions</a:t>
            </a:r>
            <a:endParaRPr lang="en-US" altLang="en-US" sz="2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6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6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6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6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66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66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667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667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6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1115616" y="476672"/>
            <a:ext cx="6798734" cy="1303867"/>
          </a:xfrm>
        </p:spPr>
        <p:txBody>
          <a:bodyPr/>
          <a:lstStyle/>
          <a:p>
            <a:r>
              <a:rPr lang="en-US" altLang="en-US" dirty="0"/>
              <a:t>Introduction</a:t>
            </a:r>
          </a:p>
        </p:txBody>
      </p:sp>
      <p:sp>
        <p:nvSpPr>
          <p:cNvPr id="76803" name="Rectangle 3"/>
          <p:cNvSpPr>
            <a:spLocks noGrp="1" noRot="1" noChangeArrowheads="1"/>
          </p:cNvSpPr>
          <p:nvPr>
            <p:ph idx="1"/>
          </p:nvPr>
        </p:nvSpPr>
        <p:spPr>
          <a:xfrm>
            <a:off x="835307" y="1642833"/>
            <a:ext cx="7359352" cy="5181600"/>
          </a:xfrm>
        </p:spPr>
        <p:txBody>
          <a:bodyPr>
            <a:normAutofit lnSpcReduction="10000"/>
          </a:bodyPr>
          <a:lstStyle/>
          <a:p>
            <a:r>
              <a:rPr lang="en-US" altLang="en-US" sz="2000" dirty="0"/>
              <a:t>Why did you carry out this research? State the </a:t>
            </a:r>
            <a:r>
              <a:rPr lang="en-US" altLang="en-US" sz="2000" dirty="0">
                <a:solidFill>
                  <a:srgbClr val="F0C921"/>
                </a:solidFill>
              </a:rPr>
              <a:t>specific purpose</a:t>
            </a:r>
            <a:r>
              <a:rPr lang="en-US" altLang="en-US" sz="2000" dirty="0"/>
              <a:t> or rationale for the study. </a:t>
            </a:r>
          </a:p>
          <a:p>
            <a:endParaRPr lang="en-US" altLang="en-US" sz="2000" dirty="0"/>
          </a:p>
          <a:p>
            <a:r>
              <a:rPr lang="en-US" altLang="en-US" sz="2000" dirty="0"/>
              <a:t>What is the existing state of knowledge of this topic? Synthesize information tracing the development of the problem and summarize its current state…</a:t>
            </a:r>
            <a:r>
              <a:rPr lang="en-US" altLang="en-US" sz="2000" dirty="0" err="1"/>
              <a:t>ie</a:t>
            </a:r>
            <a:r>
              <a:rPr lang="en-US" altLang="en-US" sz="2000" dirty="0"/>
              <a:t>, the background. You ask (with citations):</a:t>
            </a:r>
          </a:p>
          <a:p>
            <a:pPr lvl="1"/>
            <a:r>
              <a:rPr lang="en-US" altLang="en-US" sz="1800" dirty="0">
                <a:solidFill>
                  <a:schemeClr val="hlink"/>
                </a:solidFill>
              </a:rPr>
              <a:t>What’s known?</a:t>
            </a:r>
          </a:p>
          <a:p>
            <a:pPr lvl="1"/>
            <a:r>
              <a:rPr lang="en-US" altLang="en-US" sz="1800" dirty="0">
                <a:solidFill>
                  <a:schemeClr val="hlink"/>
                </a:solidFill>
              </a:rPr>
              <a:t>What’s unknown?</a:t>
            </a:r>
          </a:p>
          <a:p>
            <a:pPr lvl="1"/>
            <a:r>
              <a:rPr lang="en-US" altLang="en-US" sz="1800" dirty="0">
                <a:solidFill>
                  <a:schemeClr val="hlink"/>
                </a:solidFill>
              </a:rPr>
              <a:t>What are the gaps in knowledge this study will fill?</a:t>
            </a:r>
          </a:p>
          <a:p>
            <a:pPr lvl="1">
              <a:buFont typeface="Wingdings" panose="05000000000000000000" pitchFamily="2" charset="2"/>
              <a:buNone/>
            </a:pPr>
            <a:endParaRPr lang="en-US" altLang="en-US" sz="1800" dirty="0"/>
          </a:p>
          <a:p>
            <a:r>
              <a:rPr lang="en-US" altLang="en-US" sz="2000" dirty="0"/>
              <a:t>What are you  going to do and what do you expect to find? </a:t>
            </a:r>
          </a:p>
          <a:p>
            <a:pPr>
              <a:buFont typeface="Wingdings" panose="05000000000000000000" pitchFamily="2" charset="2"/>
              <a:buNone/>
            </a:pPr>
            <a:r>
              <a:rPr lang="en-US" altLang="en-US" sz="2000" dirty="0"/>
              <a:t>     State your </a:t>
            </a:r>
            <a:r>
              <a:rPr lang="en-US" altLang="en-US" sz="2000" dirty="0">
                <a:solidFill>
                  <a:srgbClr val="F0C921"/>
                </a:solidFill>
              </a:rPr>
              <a:t>hypothesis or question clearly</a:t>
            </a:r>
            <a:r>
              <a:rPr lang="en-US" altLang="en-US" sz="2000" dirty="0"/>
              <a:t> (Objectives, Aims)</a:t>
            </a:r>
          </a:p>
          <a:p>
            <a:pPr>
              <a:buFont typeface="Wingdings" panose="05000000000000000000" pitchFamily="2" charset="2"/>
              <a:buNone/>
            </a:pPr>
            <a:endParaRPr lang="en-US" altLang="en-US" sz="2000" dirty="0"/>
          </a:p>
          <a:p>
            <a:r>
              <a:rPr lang="en-US" altLang="en-US" sz="2000" dirty="0"/>
              <a:t>Give only strictly </a:t>
            </a:r>
            <a:r>
              <a:rPr lang="en-US" altLang="en-US" sz="2000" dirty="0">
                <a:solidFill>
                  <a:srgbClr val="F0C921"/>
                </a:solidFill>
              </a:rPr>
              <a:t>pertinent</a:t>
            </a:r>
            <a:r>
              <a:rPr lang="en-US" altLang="en-US" sz="2000" dirty="0"/>
              <a:t> references.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68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68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680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680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680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68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4" name="Rectangle 2"/>
          <p:cNvSpPr>
            <a:spLocks noGrp="1" noRot="1" noChangeArrowheads="1"/>
          </p:cNvSpPr>
          <p:nvPr>
            <p:ph type="title"/>
          </p:nvPr>
        </p:nvSpPr>
        <p:spPr>
          <a:xfrm>
            <a:off x="1187624" y="476672"/>
            <a:ext cx="6798734" cy="1303867"/>
          </a:xfrm>
        </p:spPr>
        <p:txBody>
          <a:bodyPr/>
          <a:lstStyle/>
          <a:p>
            <a:r>
              <a:rPr lang="en-US" altLang="en-US" dirty="0"/>
              <a:t>Introduction</a:t>
            </a:r>
          </a:p>
        </p:txBody>
      </p:sp>
      <p:sp>
        <p:nvSpPr>
          <p:cNvPr id="340995" name="Rectangle 3"/>
          <p:cNvSpPr>
            <a:spLocks noGrp="1" noRot="1" noChangeArrowheads="1"/>
          </p:cNvSpPr>
          <p:nvPr>
            <p:ph idx="1"/>
          </p:nvPr>
        </p:nvSpPr>
        <p:spPr>
          <a:xfrm>
            <a:off x="619283" y="1628800"/>
            <a:ext cx="7935416" cy="4572000"/>
          </a:xfrm>
        </p:spPr>
        <p:txBody>
          <a:bodyPr>
            <a:normAutofit fontScale="92500" lnSpcReduction="10000"/>
          </a:bodyPr>
          <a:lstStyle/>
          <a:p>
            <a:pPr>
              <a:lnSpc>
                <a:spcPct val="90000"/>
              </a:lnSpc>
            </a:pPr>
            <a:r>
              <a:rPr lang="en-US" altLang="en-US" sz="2000" dirty="0"/>
              <a:t>This is a </a:t>
            </a:r>
            <a:r>
              <a:rPr lang="en-US" altLang="en-US" sz="2000" dirty="0">
                <a:solidFill>
                  <a:schemeClr val="hlink"/>
                </a:solidFill>
              </a:rPr>
              <a:t>vital part of your paper</a:t>
            </a:r>
            <a:r>
              <a:rPr lang="en-US" altLang="en-US" sz="2000" dirty="0"/>
              <a:t>—it convinces (or not) the reader whether your study:</a:t>
            </a:r>
          </a:p>
          <a:p>
            <a:pPr lvl="1">
              <a:lnSpc>
                <a:spcPct val="90000"/>
              </a:lnSpc>
            </a:pPr>
            <a:r>
              <a:rPr lang="en-US" altLang="en-US" sz="2000" dirty="0"/>
              <a:t>Has merit and asks important research questions</a:t>
            </a:r>
          </a:p>
          <a:p>
            <a:pPr lvl="1">
              <a:lnSpc>
                <a:spcPct val="90000"/>
              </a:lnSpc>
            </a:pPr>
            <a:r>
              <a:rPr lang="en-US" altLang="en-US" sz="2000" dirty="0"/>
              <a:t>Is focused and supported by relevant recent citations</a:t>
            </a:r>
          </a:p>
          <a:p>
            <a:pPr lvl="1">
              <a:lnSpc>
                <a:spcPct val="90000"/>
              </a:lnSpc>
            </a:pPr>
            <a:r>
              <a:rPr lang="en-US" altLang="en-US" sz="2000" dirty="0"/>
              <a:t>Is ultimately important to human health and human disease</a:t>
            </a:r>
          </a:p>
          <a:p>
            <a:pPr>
              <a:lnSpc>
                <a:spcPct val="90000"/>
              </a:lnSpc>
            </a:pPr>
            <a:endParaRPr lang="en-US" altLang="en-US" sz="2000" dirty="0"/>
          </a:p>
          <a:p>
            <a:pPr>
              <a:lnSpc>
                <a:spcPct val="90000"/>
              </a:lnSpc>
            </a:pPr>
            <a:r>
              <a:rPr lang="en-US" altLang="en-US" sz="2000" dirty="0"/>
              <a:t>Reviewers and editors will </a:t>
            </a:r>
            <a:r>
              <a:rPr lang="en-US" altLang="en-US" sz="2000" dirty="0">
                <a:solidFill>
                  <a:schemeClr val="hlink"/>
                </a:solidFill>
              </a:rPr>
              <a:t>judge the paper’s importance</a:t>
            </a:r>
            <a:r>
              <a:rPr lang="en-US" altLang="en-US" sz="2000" dirty="0"/>
              <a:t> in the introduction.</a:t>
            </a:r>
          </a:p>
          <a:p>
            <a:pPr lvl="1">
              <a:lnSpc>
                <a:spcPct val="90000"/>
              </a:lnSpc>
              <a:buFont typeface="Wingdings" panose="05000000000000000000" pitchFamily="2" charset="2"/>
              <a:buNone/>
            </a:pPr>
            <a:endParaRPr lang="en-US" altLang="en-US" sz="2000" dirty="0"/>
          </a:p>
          <a:p>
            <a:pPr>
              <a:lnSpc>
                <a:spcPct val="90000"/>
              </a:lnSpc>
            </a:pPr>
            <a:r>
              <a:rPr lang="en-US" altLang="en-US" sz="2000" dirty="0"/>
              <a:t>You will better focus your introduction </a:t>
            </a:r>
            <a:r>
              <a:rPr lang="en-US" altLang="en-US" sz="2000" dirty="0">
                <a:solidFill>
                  <a:schemeClr val="hlink"/>
                </a:solidFill>
              </a:rPr>
              <a:t>AFTER you construct your findings </a:t>
            </a:r>
            <a:r>
              <a:rPr lang="en-US" altLang="en-US" sz="2000" dirty="0"/>
              <a:t>(results)</a:t>
            </a:r>
            <a:r>
              <a:rPr lang="en-US" altLang="en-US" sz="2000" dirty="0">
                <a:solidFill>
                  <a:schemeClr val="hlink"/>
                </a:solidFill>
              </a:rPr>
              <a:t> and consider them</a:t>
            </a:r>
            <a:r>
              <a:rPr lang="en-US" altLang="en-US" sz="2000" dirty="0"/>
              <a:t> (discussion).</a:t>
            </a:r>
          </a:p>
          <a:p>
            <a:pPr>
              <a:lnSpc>
                <a:spcPct val="90000"/>
              </a:lnSpc>
              <a:buFont typeface="Wingdings" panose="05000000000000000000" pitchFamily="2" charset="2"/>
              <a:buNone/>
            </a:pPr>
            <a:endParaRPr lang="en-US" altLang="en-US" sz="2000" dirty="0"/>
          </a:p>
          <a:p>
            <a:pPr>
              <a:lnSpc>
                <a:spcPct val="90000"/>
              </a:lnSpc>
            </a:pPr>
            <a:r>
              <a:rPr lang="en-US" altLang="en-US" sz="2000" dirty="0"/>
              <a:t>Your </a:t>
            </a:r>
            <a:r>
              <a:rPr lang="en-US" altLang="en-US" sz="2000" dirty="0">
                <a:solidFill>
                  <a:schemeClr val="hlink"/>
                </a:solidFill>
              </a:rPr>
              <a:t>research question is the most important part</a:t>
            </a:r>
            <a:r>
              <a:rPr lang="en-US" altLang="en-US" sz="2000" dirty="0"/>
              <a:t>—in your discussion, you will address whether the question or hypothesis was answered based on your data.</a:t>
            </a:r>
            <a:endParaRPr lang="en-US" alt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09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409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409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09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4099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4099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409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a:xfrm>
            <a:off x="1172633" y="361157"/>
            <a:ext cx="6798734" cy="1303867"/>
          </a:xfrm>
        </p:spPr>
        <p:txBody>
          <a:bodyPr/>
          <a:lstStyle/>
          <a:p>
            <a:r>
              <a:rPr lang="en-US" altLang="en-US" sz="3200"/>
              <a:t>Methods are Critical: Editors’ Responses</a:t>
            </a:r>
            <a:endParaRPr lang="en-US" altLang="en-US"/>
          </a:p>
        </p:txBody>
      </p:sp>
      <p:sp>
        <p:nvSpPr>
          <p:cNvPr id="399363" name="Rectangle 3"/>
          <p:cNvSpPr>
            <a:spLocks noGrp="1" noRot="1" noChangeArrowheads="1"/>
          </p:cNvSpPr>
          <p:nvPr>
            <p:ph idx="1"/>
          </p:nvPr>
        </p:nvSpPr>
        <p:spPr>
          <a:xfrm>
            <a:off x="381000" y="1295400"/>
            <a:ext cx="8458200" cy="4572000"/>
          </a:xfrm>
        </p:spPr>
        <p:txBody>
          <a:bodyPr/>
          <a:lstStyle/>
          <a:p>
            <a:pPr>
              <a:lnSpc>
                <a:spcPct val="90000"/>
              </a:lnSpc>
            </a:pPr>
            <a:endParaRPr lang="en-US" altLang="en-US" sz="2400" dirty="0"/>
          </a:p>
          <a:p>
            <a:pPr>
              <a:lnSpc>
                <a:spcPct val="90000"/>
              </a:lnSpc>
            </a:pPr>
            <a:endParaRPr lang="en-US" altLang="en-US" sz="2000" dirty="0"/>
          </a:p>
          <a:p>
            <a:pPr>
              <a:lnSpc>
                <a:spcPct val="80000"/>
              </a:lnSpc>
            </a:pPr>
            <a:endParaRPr lang="en-US" altLang="en-US" sz="2000" dirty="0"/>
          </a:p>
        </p:txBody>
      </p:sp>
      <p:graphicFrame>
        <p:nvGraphicFramePr>
          <p:cNvPr id="2" name="Object 5"/>
          <p:cNvGraphicFramePr>
            <a:graphicFrameLocks noChangeAspect="1"/>
          </p:cNvGraphicFramePr>
          <p:nvPr/>
        </p:nvGraphicFramePr>
        <p:xfrm>
          <a:off x="1041400" y="1727200"/>
          <a:ext cx="2870200" cy="1658938"/>
        </p:xfrm>
        <a:graphic>
          <a:graphicData uri="http://schemas.openxmlformats.org/drawingml/2006/chart">
            <c:chart xmlns:c="http://schemas.openxmlformats.org/drawingml/2006/chart" xmlns:r="http://schemas.openxmlformats.org/officeDocument/2006/relationships" r:id="rId2"/>
          </a:graphicData>
        </a:graphic>
      </p:graphicFrame>
      <p:sp>
        <p:nvSpPr>
          <p:cNvPr id="399371" name="Text Box 11"/>
          <p:cNvSpPr txBox="1">
            <a:spLocks noChangeArrowheads="1"/>
          </p:cNvSpPr>
          <p:nvPr/>
        </p:nvSpPr>
        <p:spPr bwMode="auto">
          <a:xfrm>
            <a:off x="1219200" y="1905000"/>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CC"/>
                </a:solidFill>
                <a:latin typeface="Trebuchet MS" panose="020B0603020202020204" pitchFamily="34" charset="0"/>
              </a:rPr>
              <a:t>Discussion</a:t>
            </a:r>
            <a:endParaRPr lang="en-US" altLang="en-US" b="1">
              <a:solidFill>
                <a:schemeClr val="bg2"/>
              </a:solidFill>
            </a:endParaRPr>
          </a:p>
        </p:txBody>
      </p:sp>
      <p:sp>
        <p:nvSpPr>
          <p:cNvPr id="399372" name="Text Box 12"/>
          <p:cNvSpPr txBox="1">
            <a:spLocks noChangeArrowheads="1"/>
          </p:cNvSpPr>
          <p:nvPr/>
        </p:nvSpPr>
        <p:spPr bwMode="auto">
          <a:xfrm>
            <a:off x="1219200" y="2133600"/>
            <a:ext cx="692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CC"/>
                </a:solidFill>
                <a:latin typeface="Trebuchet MS" panose="020B0603020202020204" pitchFamily="34" charset="0"/>
              </a:rPr>
              <a:t>Results</a:t>
            </a:r>
            <a:endParaRPr lang="en-US" altLang="en-US" b="1">
              <a:solidFill>
                <a:schemeClr val="bg2"/>
              </a:solidFill>
            </a:endParaRPr>
          </a:p>
        </p:txBody>
      </p:sp>
      <p:sp>
        <p:nvSpPr>
          <p:cNvPr id="399373" name="Text Box 13"/>
          <p:cNvSpPr txBox="1">
            <a:spLocks noChangeArrowheads="1"/>
          </p:cNvSpPr>
          <p:nvPr/>
        </p:nvSpPr>
        <p:spPr bwMode="auto">
          <a:xfrm>
            <a:off x="1219200" y="2362200"/>
            <a:ext cx="776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CC"/>
                </a:solidFill>
                <a:latin typeface="Trebuchet MS" panose="020B0603020202020204" pitchFamily="34" charset="0"/>
              </a:rPr>
              <a:t>Methods</a:t>
            </a:r>
            <a:endParaRPr lang="en-US" altLang="en-US" b="1">
              <a:solidFill>
                <a:schemeClr val="bg2"/>
              </a:solidFill>
            </a:endParaRPr>
          </a:p>
        </p:txBody>
      </p:sp>
      <p:sp>
        <p:nvSpPr>
          <p:cNvPr id="399374" name="Text Box 14"/>
          <p:cNvSpPr txBox="1">
            <a:spLocks noChangeArrowheads="1"/>
          </p:cNvSpPr>
          <p:nvPr/>
        </p:nvSpPr>
        <p:spPr bwMode="auto">
          <a:xfrm>
            <a:off x="1295400" y="2590800"/>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latin typeface="Trebuchet MS" panose="020B0603020202020204" pitchFamily="34" charset="0"/>
              </a:rPr>
              <a:t>Introduction</a:t>
            </a:r>
            <a:endParaRPr lang="en-US" altLang="en-US" b="1">
              <a:solidFill>
                <a:schemeClr val="bg2"/>
              </a:solidFill>
            </a:endParaRPr>
          </a:p>
        </p:txBody>
      </p:sp>
      <p:sp>
        <p:nvSpPr>
          <p:cNvPr id="399375" name="Text Box 15"/>
          <p:cNvSpPr txBox="1">
            <a:spLocks noChangeArrowheads="1"/>
          </p:cNvSpPr>
          <p:nvPr/>
        </p:nvSpPr>
        <p:spPr bwMode="auto">
          <a:xfrm>
            <a:off x="762000" y="1371600"/>
            <a:ext cx="3359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dirty="0">
                <a:latin typeface="Trebuchet MS" panose="020B0603020202020204" pitchFamily="34" charset="0"/>
              </a:rPr>
              <a:t>What section contains the </a:t>
            </a:r>
            <a:r>
              <a:rPr lang="en-US" altLang="en-US" sz="1400" b="1" dirty="0">
                <a:solidFill>
                  <a:schemeClr val="hlink"/>
                </a:solidFill>
                <a:latin typeface="Trebuchet MS" panose="020B0603020202020204" pitchFamily="34" charset="0"/>
              </a:rPr>
              <a:t>most flaws</a:t>
            </a:r>
            <a:r>
              <a:rPr lang="en-US" altLang="en-US" sz="1400" b="1" dirty="0">
                <a:latin typeface="Trebuchet MS" panose="020B0603020202020204" pitchFamily="34" charset="0"/>
              </a:rPr>
              <a:t>?</a:t>
            </a:r>
            <a:endParaRPr lang="en-US" altLang="en-US" b="1" dirty="0">
              <a:latin typeface="Trebuchet MS" panose="020B0603020202020204" pitchFamily="34" charset="0"/>
            </a:endParaRPr>
          </a:p>
        </p:txBody>
      </p:sp>
      <p:graphicFrame>
        <p:nvGraphicFramePr>
          <p:cNvPr id="3" name="Object 16"/>
          <p:cNvGraphicFramePr>
            <a:graphicFrameLocks noChangeAspect="1"/>
          </p:cNvGraphicFramePr>
          <p:nvPr/>
        </p:nvGraphicFramePr>
        <p:xfrm>
          <a:off x="5080000" y="1727200"/>
          <a:ext cx="2870200" cy="1658938"/>
        </p:xfrm>
        <a:graphic>
          <a:graphicData uri="http://schemas.openxmlformats.org/drawingml/2006/chart">
            <c:chart xmlns:c="http://schemas.openxmlformats.org/drawingml/2006/chart" xmlns:r="http://schemas.openxmlformats.org/officeDocument/2006/relationships" r:id="rId3"/>
          </a:graphicData>
        </a:graphic>
      </p:graphicFrame>
      <p:sp>
        <p:nvSpPr>
          <p:cNvPr id="399377" name="Text Box 17"/>
          <p:cNvSpPr txBox="1">
            <a:spLocks noChangeArrowheads="1"/>
          </p:cNvSpPr>
          <p:nvPr/>
        </p:nvSpPr>
        <p:spPr bwMode="auto">
          <a:xfrm>
            <a:off x="5105400" y="1905000"/>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CC"/>
                </a:solidFill>
                <a:latin typeface="Trebuchet MS" panose="020B0603020202020204" pitchFamily="34" charset="0"/>
              </a:rPr>
              <a:t>Discussion</a:t>
            </a:r>
            <a:endParaRPr lang="en-US" altLang="en-US" b="1">
              <a:solidFill>
                <a:schemeClr val="bg2"/>
              </a:solidFill>
            </a:endParaRPr>
          </a:p>
        </p:txBody>
      </p:sp>
      <p:sp>
        <p:nvSpPr>
          <p:cNvPr id="399378" name="Text Box 18"/>
          <p:cNvSpPr txBox="1">
            <a:spLocks noChangeArrowheads="1"/>
          </p:cNvSpPr>
          <p:nvPr/>
        </p:nvSpPr>
        <p:spPr bwMode="auto">
          <a:xfrm>
            <a:off x="5130800" y="2133600"/>
            <a:ext cx="692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CC"/>
                </a:solidFill>
                <a:latin typeface="Trebuchet MS" panose="020B0603020202020204" pitchFamily="34" charset="0"/>
              </a:rPr>
              <a:t>Results</a:t>
            </a:r>
            <a:endParaRPr lang="en-US" altLang="en-US" b="1">
              <a:solidFill>
                <a:schemeClr val="bg2"/>
              </a:solidFill>
            </a:endParaRPr>
          </a:p>
        </p:txBody>
      </p:sp>
      <p:sp>
        <p:nvSpPr>
          <p:cNvPr id="399379" name="Text Box 19"/>
          <p:cNvSpPr txBox="1">
            <a:spLocks noChangeArrowheads="1"/>
          </p:cNvSpPr>
          <p:nvPr/>
        </p:nvSpPr>
        <p:spPr bwMode="auto">
          <a:xfrm>
            <a:off x="5156200" y="2362200"/>
            <a:ext cx="776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CC"/>
                </a:solidFill>
                <a:latin typeface="Trebuchet MS" panose="020B0603020202020204" pitchFamily="34" charset="0"/>
              </a:rPr>
              <a:t>Methods</a:t>
            </a:r>
            <a:endParaRPr lang="en-US" altLang="en-US" b="1">
              <a:solidFill>
                <a:schemeClr val="bg2"/>
              </a:solidFill>
            </a:endParaRPr>
          </a:p>
        </p:txBody>
      </p:sp>
      <p:sp>
        <p:nvSpPr>
          <p:cNvPr id="399380" name="Text Box 20"/>
          <p:cNvSpPr txBox="1">
            <a:spLocks noChangeArrowheads="1"/>
          </p:cNvSpPr>
          <p:nvPr/>
        </p:nvSpPr>
        <p:spPr bwMode="auto">
          <a:xfrm>
            <a:off x="5334000" y="2590800"/>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latin typeface="Trebuchet MS" panose="020B0603020202020204" pitchFamily="34" charset="0"/>
              </a:rPr>
              <a:t>Introduction</a:t>
            </a:r>
            <a:endParaRPr lang="en-US" altLang="en-US" b="1">
              <a:solidFill>
                <a:schemeClr val="bg2"/>
              </a:solidFill>
            </a:endParaRPr>
          </a:p>
        </p:txBody>
      </p:sp>
      <p:sp>
        <p:nvSpPr>
          <p:cNvPr id="399381" name="Text Box 21"/>
          <p:cNvSpPr txBox="1">
            <a:spLocks noChangeArrowheads="1"/>
          </p:cNvSpPr>
          <p:nvPr/>
        </p:nvSpPr>
        <p:spPr bwMode="auto">
          <a:xfrm>
            <a:off x="4572000" y="1371600"/>
            <a:ext cx="4186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Trebuchet MS" panose="020B0603020202020204" pitchFamily="34" charset="0"/>
              </a:rPr>
              <a:t>What section responsible for </a:t>
            </a:r>
            <a:r>
              <a:rPr lang="en-US" altLang="en-US" sz="1400" b="1">
                <a:solidFill>
                  <a:schemeClr val="hlink"/>
                </a:solidFill>
                <a:latin typeface="Trebuchet MS" panose="020B0603020202020204" pitchFamily="34" charset="0"/>
              </a:rPr>
              <a:t>outright rejection</a:t>
            </a:r>
            <a:r>
              <a:rPr lang="en-US" altLang="en-US" sz="1400" b="1">
                <a:latin typeface="Trebuchet MS" panose="020B0603020202020204" pitchFamily="34" charset="0"/>
              </a:rPr>
              <a:t>?</a:t>
            </a:r>
            <a:endParaRPr lang="en-US" altLang="en-US" b="1">
              <a:latin typeface="Trebuchet MS" panose="020B0603020202020204" pitchFamily="34" charset="0"/>
            </a:endParaRPr>
          </a:p>
        </p:txBody>
      </p:sp>
      <p:grpSp>
        <p:nvGrpSpPr>
          <p:cNvPr id="399397" name="Group 37"/>
          <p:cNvGrpSpPr>
            <a:grpSpLocks/>
          </p:cNvGrpSpPr>
          <p:nvPr/>
        </p:nvGrpSpPr>
        <p:grpSpPr bwMode="auto">
          <a:xfrm>
            <a:off x="609600" y="3581400"/>
            <a:ext cx="8153400" cy="3094038"/>
            <a:chOff x="377" y="2256"/>
            <a:chExt cx="5136" cy="1949"/>
          </a:xfrm>
        </p:grpSpPr>
        <p:sp>
          <p:nvSpPr>
            <p:cNvPr id="399382" name="Text Box 22"/>
            <p:cNvSpPr txBox="1">
              <a:spLocks noChangeArrowheads="1"/>
            </p:cNvSpPr>
            <p:nvPr/>
          </p:nvSpPr>
          <p:spPr bwMode="auto">
            <a:xfrm>
              <a:off x="2208" y="2256"/>
              <a:ext cx="325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Trebuchet MS" panose="020B0603020202020204" pitchFamily="34" charset="0"/>
                </a:rPr>
                <a:t>How frequently do Editors encounter manuscript problems?</a:t>
              </a:r>
              <a:endParaRPr lang="en-US" altLang="en-US" b="1">
                <a:latin typeface="Trebuchet MS" panose="020B0603020202020204" pitchFamily="34" charset="0"/>
              </a:endParaRPr>
            </a:p>
          </p:txBody>
        </p:sp>
        <p:sp>
          <p:nvSpPr>
            <p:cNvPr id="399383" name="Rectangle 23"/>
            <p:cNvSpPr>
              <a:spLocks noChangeArrowheads="1"/>
            </p:cNvSpPr>
            <p:nvPr/>
          </p:nvSpPr>
          <p:spPr bwMode="auto">
            <a:xfrm>
              <a:off x="2304" y="2448"/>
              <a:ext cx="2928" cy="158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99384" name="Line 24"/>
            <p:cNvSpPr>
              <a:spLocks noChangeShapeType="1"/>
            </p:cNvSpPr>
            <p:nvPr/>
          </p:nvSpPr>
          <p:spPr bwMode="auto">
            <a:xfrm>
              <a:off x="3744" y="2448"/>
              <a:ext cx="0" cy="1584"/>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99385" name="Text Box 25"/>
            <p:cNvSpPr txBox="1">
              <a:spLocks noChangeArrowheads="1"/>
            </p:cNvSpPr>
            <p:nvPr/>
          </p:nvSpPr>
          <p:spPr bwMode="auto">
            <a:xfrm>
              <a:off x="2112" y="4032"/>
              <a:ext cx="340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latin typeface="Trebuchet MS" panose="020B0603020202020204" pitchFamily="34" charset="0"/>
                </a:rPr>
                <a:t>Seldom                                 Occasionally                                 Frequently</a:t>
              </a:r>
              <a:endParaRPr lang="en-US" altLang="en-US" b="1">
                <a:solidFill>
                  <a:schemeClr val="bg2"/>
                </a:solidFill>
              </a:endParaRPr>
            </a:p>
          </p:txBody>
        </p:sp>
        <p:sp>
          <p:nvSpPr>
            <p:cNvPr id="399387" name="Text Box 27"/>
            <p:cNvSpPr txBox="1">
              <a:spLocks noChangeArrowheads="1"/>
            </p:cNvSpPr>
            <p:nvPr/>
          </p:nvSpPr>
          <p:spPr bwMode="auto">
            <a:xfrm>
              <a:off x="377" y="2430"/>
              <a:ext cx="1871" cy="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lnSpc>
                  <a:spcPct val="170000"/>
                </a:lnSpc>
              </a:pPr>
              <a:r>
                <a:rPr lang="en-US" altLang="en-US" sz="1200" b="1">
                  <a:latin typeface="Trebuchet MS" panose="020B0603020202020204" pitchFamily="34" charset="0"/>
                </a:rPr>
                <a:t>Poorly </a:t>
              </a:r>
              <a:r>
                <a:rPr lang="en-US" altLang="en-US" sz="1200" b="1">
                  <a:solidFill>
                    <a:schemeClr val="hlink"/>
                  </a:solidFill>
                  <a:latin typeface="Trebuchet MS" panose="020B0603020202020204" pitchFamily="34" charset="0"/>
                </a:rPr>
                <a:t>written</a:t>
              </a:r>
              <a:r>
                <a:rPr lang="en-US" altLang="en-US" sz="1200" b="1">
                  <a:latin typeface="Trebuchet MS" panose="020B0603020202020204" pitchFamily="34" charset="0"/>
                </a:rPr>
                <a:t>, excessive jargon</a:t>
              </a:r>
            </a:p>
            <a:p>
              <a:pPr algn="r">
                <a:lnSpc>
                  <a:spcPct val="170000"/>
                </a:lnSpc>
              </a:pPr>
              <a:r>
                <a:rPr lang="en-US" altLang="en-US" sz="1200" b="1">
                  <a:latin typeface="Trebuchet MS" panose="020B0603020202020204" pitchFamily="34" charset="0"/>
                </a:rPr>
                <a:t>Inadequate/inappropriate </a:t>
              </a:r>
              <a:r>
                <a:rPr lang="en-US" altLang="en-US" sz="1200" b="1">
                  <a:solidFill>
                    <a:schemeClr val="hlink"/>
                  </a:solidFill>
                  <a:latin typeface="Trebuchet MS" panose="020B0603020202020204" pitchFamily="34" charset="0"/>
                </a:rPr>
                <a:t>presentation</a:t>
              </a:r>
              <a:endParaRPr lang="en-US" altLang="en-US" sz="1200" b="1">
                <a:latin typeface="Trebuchet MS" panose="020B0603020202020204" pitchFamily="34" charset="0"/>
              </a:endParaRPr>
            </a:p>
            <a:p>
              <a:pPr algn="r">
                <a:lnSpc>
                  <a:spcPct val="170000"/>
                </a:lnSpc>
              </a:pPr>
              <a:r>
                <a:rPr lang="en-US" altLang="en-US" sz="1200" b="1">
                  <a:latin typeface="Trebuchet MS" panose="020B0603020202020204" pitchFamily="34" charset="0"/>
                </a:rPr>
                <a:t>Poor description of </a:t>
              </a:r>
              <a:r>
                <a:rPr lang="en-US" altLang="en-US" sz="1200" b="1">
                  <a:solidFill>
                    <a:schemeClr val="hlink"/>
                  </a:solidFill>
                  <a:latin typeface="Trebuchet MS" panose="020B0603020202020204" pitchFamily="34" charset="0"/>
                </a:rPr>
                <a:t>design</a:t>
              </a:r>
              <a:endParaRPr lang="en-US" altLang="en-US" sz="1200" b="1">
                <a:latin typeface="Trebuchet MS" panose="020B0603020202020204" pitchFamily="34" charset="0"/>
              </a:endParaRPr>
            </a:p>
            <a:p>
              <a:pPr algn="r">
                <a:lnSpc>
                  <a:spcPct val="170000"/>
                </a:lnSpc>
              </a:pPr>
              <a:r>
                <a:rPr lang="en-US" altLang="en-US" sz="1200" b="1">
                  <a:latin typeface="Trebuchet MS" panose="020B0603020202020204" pitchFamily="34" charset="0"/>
                </a:rPr>
                <a:t>Excessive zeal and </a:t>
              </a:r>
              <a:r>
                <a:rPr lang="en-US" altLang="en-US" sz="1200" b="1">
                  <a:solidFill>
                    <a:schemeClr val="hlink"/>
                  </a:solidFill>
                  <a:latin typeface="Trebuchet MS" panose="020B0603020202020204" pitchFamily="34" charset="0"/>
                </a:rPr>
                <a:t>self promotion</a:t>
              </a:r>
              <a:endParaRPr lang="en-US" altLang="en-US" sz="1200" b="1">
                <a:latin typeface="Trebuchet MS" panose="020B0603020202020204" pitchFamily="34" charset="0"/>
              </a:endParaRPr>
            </a:p>
            <a:p>
              <a:pPr algn="r">
                <a:lnSpc>
                  <a:spcPct val="170000"/>
                </a:lnSpc>
              </a:pPr>
              <a:r>
                <a:rPr lang="en-US" altLang="en-US" sz="1200" b="1">
                  <a:solidFill>
                    <a:schemeClr val="hlink"/>
                  </a:solidFill>
                  <a:latin typeface="Trebuchet MS" panose="020B0603020202020204" pitchFamily="34" charset="0"/>
                </a:rPr>
                <a:t>Rationale</a:t>
              </a:r>
              <a:r>
                <a:rPr lang="en-US" altLang="en-US" sz="1200" b="1">
                  <a:latin typeface="Trebuchet MS" panose="020B0603020202020204" pitchFamily="34" charset="0"/>
                </a:rPr>
                <a:t> confused, contradictory</a:t>
              </a:r>
            </a:p>
            <a:p>
              <a:pPr algn="r">
                <a:lnSpc>
                  <a:spcPct val="170000"/>
                </a:lnSpc>
              </a:pPr>
              <a:r>
                <a:rPr lang="en-US" altLang="en-US" sz="1200" b="1">
                  <a:latin typeface="Trebuchet MS" panose="020B0603020202020204" pitchFamily="34" charset="0"/>
                </a:rPr>
                <a:t>Essential </a:t>
              </a:r>
              <a:r>
                <a:rPr lang="en-US" altLang="en-US" sz="1200" b="1">
                  <a:solidFill>
                    <a:schemeClr val="hlink"/>
                  </a:solidFill>
                  <a:latin typeface="Trebuchet MS" panose="020B0603020202020204" pitchFamily="34" charset="0"/>
                </a:rPr>
                <a:t>data</a:t>
              </a:r>
              <a:r>
                <a:rPr lang="en-US" altLang="en-US" sz="1200" b="1">
                  <a:latin typeface="Trebuchet MS" panose="020B0603020202020204" pitchFamily="34" charset="0"/>
                </a:rPr>
                <a:t> omitted, ignored</a:t>
              </a:r>
            </a:p>
            <a:p>
              <a:pPr algn="r">
                <a:lnSpc>
                  <a:spcPct val="170000"/>
                </a:lnSpc>
              </a:pPr>
              <a:r>
                <a:rPr lang="en-US" altLang="en-US" sz="1200" b="1">
                  <a:solidFill>
                    <a:schemeClr val="hlink"/>
                  </a:solidFill>
                  <a:latin typeface="Trebuchet MS" panose="020B0603020202020204" pitchFamily="34" charset="0"/>
                </a:rPr>
                <a:t>Boring</a:t>
              </a:r>
              <a:endParaRPr lang="en-US" altLang="en-US" sz="1200" b="1">
                <a:latin typeface="Trebuchet MS" panose="020B0603020202020204" pitchFamily="34" charset="0"/>
              </a:endParaRPr>
            </a:p>
            <a:p>
              <a:pPr algn="r">
                <a:lnSpc>
                  <a:spcPct val="170000"/>
                </a:lnSpc>
              </a:pPr>
              <a:r>
                <a:rPr lang="en-US" altLang="en-US" sz="1200" b="1">
                  <a:latin typeface="Trebuchet MS" panose="020B0603020202020204" pitchFamily="34" charset="0"/>
                </a:rPr>
                <a:t>Important </a:t>
              </a:r>
              <a:r>
                <a:rPr lang="en-US" altLang="en-US" sz="1200" b="1">
                  <a:solidFill>
                    <a:schemeClr val="hlink"/>
                  </a:solidFill>
                  <a:latin typeface="Trebuchet MS" panose="020B0603020202020204" pitchFamily="34" charset="0"/>
                </a:rPr>
                <a:t>work of others</a:t>
              </a:r>
              <a:r>
                <a:rPr lang="en-US" altLang="en-US" sz="1200" b="1">
                  <a:latin typeface="Trebuchet MS" panose="020B0603020202020204" pitchFamily="34" charset="0"/>
                </a:rPr>
                <a:t> ignored</a:t>
              </a:r>
              <a:endParaRPr lang="en-US" altLang="en-US" b="1">
                <a:solidFill>
                  <a:schemeClr val="bg2"/>
                </a:solidFill>
              </a:endParaRPr>
            </a:p>
          </p:txBody>
        </p:sp>
        <p:sp>
          <p:nvSpPr>
            <p:cNvPr id="399388" name="Rectangle 28"/>
            <p:cNvSpPr>
              <a:spLocks noChangeArrowheads="1"/>
            </p:cNvSpPr>
            <p:nvPr/>
          </p:nvSpPr>
          <p:spPr bwMode="auto">
            <a:xfrm>
              <a:off x="2304" y="2496"/>
              <a:ext cx="2496" cy="144"/>
            </a:xfrm>
            <a:prstGeom prst="rect">
              <a:avLst/>
            </a:prstGeom>
            <a:solidFill>
              <a:srgbClr val="F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99389" name="Rectangle 29"/>
            <p:cNvSpPr>
              <a:spLocks noChangeArrowheads="1"/>
            </p:cNvSpPr>
            <p:nvPr/>
          </p:nvSpPr>
          <p:spPr bwMode="auto">
            <a:xfrm>
              <a:off x="2304" y="2720"/>
              <a:ext cx="2304" cy="144"/>
            </a:xfrm>
            <a:prstGeom prst="rect">
              <a:avLst/>
            </a:prstGeom>
            <a:solidFill>
              <a:srgbClr val="F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99390" name="Rectangle 30"/>
            <p:cNvSpPr>
              <a:spLocks noChangeArrowheads="1"/>
            </p:cNvSpPr>
            <p:nvPr/>
          </p:nvSpPr>
          <p:spPr bwMode="auto">
            <a:xfrm>
              <a:off x="2304" y="2936"/>
              <a:ext cx="1776" cy="144"/>
            </a:xfrm>
            <a:prstGeom prst="rect">
              <a:avLst/>
            </a:prstGeom>
            <a:solidFill>
              <a:srgbClr val="F8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99391" name="Rectangle 31"/>
            <p:cNvSpPr>
              <a:spLocks noChangeArrowheads="1"/>
            </p:cNvSpPr>
            <p:nvPr/>
          </p:nvSpPr>
          <p:spPr bwMode="auto">
            <a:xfrm>
              <a:off x="2304" y="3168"/>
              <a:ext cx="1392" cy="1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99393" name="Rectangle 33"/>
            <p:cNvSpPr>
              <a:spLocks noChangeArrowheads="1"/>
            </p:cNvSpPr>
            <p:nvPr/>
          </p:nvSpPr>
          <p:spPr bwMode="auto">
            <a:xfrm>
              <a:off x="2304" y="3408"/>
              <a:ext cx="1248" cy="1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99394" name="Rectangle 34"/>
            <p:cNvSpPr>
              <a:spLocks noChangeArrowheads="1"/>
            </p:cNvSpPr>
            <p:nvPr/>
          </p:nvSpPr>
          <p:spPr bwMode="auto">
            <a:xfrm>
              <a:off x="2304" y="3648"/>
              <a:ext cx="1056" cy="1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99395" name="Rectangle 35"/>
            <p:cNvSpPr>
              <a:spLocks noChangeArrowheads="1"/>
            </p:cNvSpPr>
            <p:nvPr/>
          </p:nvSpPr>
          <p:spPr bwMode="auto">
            <a:xfrm>
              <a:off x="2304" y="3888"/>
              <a:ext cx="768" cy="14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sp>
        <p:nvSpPr>
          <p:cNvPr id="399396" name="Rectangle 36"/>
          <p:cNvSpPr>
            <a:spLocks noChangeArrowheads="1"/>
          </p:cNvSpPr>
          <p:nvPr/>
        </p:nvSpPr>
        <p:spPr bwMode="auto">
          <a:xfrm>
            <a:off x="152400" y="6597650"/>
            <a:ext cx="44688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solidFill>
                  <a:schemeClr val="tx2"/>
                </a:solidFill>
                <a:effectLst>
                  <a:outerShdw blurRad="38100" dist="38100" dir="2700000" algn="tl">
                    <a:srgbClr val="000000"/>
                  </a:outerShdw>
                </a:effectLst>
                <a:latin typeface="Trebuchet MS" panose="020B0603020202020204" pitchFamily="34" charset="0"/>
              </a:rPr>
              <a:t> Byrne DW, Publishing Medical Research Papers, Williams and Wilkins, 1998</a:t>
            </a:r>
            <a:endParaRPr lang="en-US" altLang="en-US" sz="1200">
              <a:solidFill>
                <a:schemeClr val="tx2"/>
              </a:solidFill>
              <a:effectLst>
                <a:outerShdw blurRad="38100" dist="38100" dir="2700000" algn="tl">
                  <a:srgbClr val="000000"/>
                </a:outerShdw>
              </a:effectLst>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99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6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Grp="1" noRot="1" noChangeArrowheads="1"/>
          </p:cNvSpPr>
          <p:nvPr>
            <p:ph type="title"/>
          </p:nvPr>
        </p:nvSpPr>
        <p:spPr>
          <a:xfrm>
            <a:off x="1210733" y="414867"/>
            <a:ext cx="6798734" cy="1303867"/>
          </a:xfrm>
        </p:spPr>
        <p:txBody>
          <a:bodyPr/>
          <a:lstStyle/>
          <a:p>
            <a:r>
              <a:rPr lang="en-US" altLang="en-US"/>
              <a:t>Methods</a:t>
            </a:r>
          </a:p>
        </p:txBody>
      </p:sp>
      <p:sp>
        <p:nvSpPr>
          <p:cNvPr id="362499" name="Rectangle 3"/>
          <p:cNvSpPr>
            <a:spLocks noGrp="1" noRot="1" noChangeArrowheads="1"/>
          </p:cNvSpPr>
          <p:nvPr>
            <p:ph idx="1"/>
          </p:nvPr>
        </p:nvSpPr>
        <p:spPr>
          <a:xfrm>
            <a:off x="381000" y="1295400"/>
            <a:ext cx="8458200" cy="4572000"/>
          </a:xfrm>
        </p:spPr>
        <p:txBody>
          <a:bodyPr/>
          <a:lstStyle/>
          <a:p>
            <a:pPr>
              <a:lnSpc>
                <a:spcPct val="90000"/>
              </a:lnSpc>
            </a:pPr>
            <a:endParaRPr lang="en-US" altLang="en-US" sz="2400"/>
          </a:p>
          <a:p>
            <a:pPr>
              <a:lnSpc>
                <a:spcPct val="90000"/>
              </a:lnSpc>
            </a:pPr>
            <a:endParaRPr lang="en-US" altLang="en-US" sz="2000"/>
          </a:p>
          <a:p>
            <a:pPr>
              <a:lnSpc>
                <a:spcPct val="80000"/>
              </a:lnSpc>
            </a:pPr>
            <a:endParaRPr lang="en-US" altLang="en-US" sz="2000"/>
          </a:p>
        </p:txBody>
      </p:sp>
      <p:sp>
        <p:nvSpPr>
          <p:cNvPr id="362500" name="Rectangle 4"/>
          <p:cNvSpPr>
            <a:spLocks noRot="1" noChangeArrowheads="1"/>
          </p:cNvSpPr>
          <p:nvPr/>
        </p:nvSpPr>
        <p:spPr bwMode="auto">
          <a:xfrm>
            <a:off x="152400" y="1295400"/>
            <a:ext cx="8763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Trebuchet MS" panose="020B0603020202020204" pitchFamily="34" charset="0"/>
              </a:defRPr>
            </a:lvl1pPr>
            <a:lvl2pPr marL="990600" indent="-533400">
              <a:spcBef>
                <a:spcPct val="20000"/>
              </a:spcBef>
              <a:buClr>
                <a:schemeClr val="accent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Trebuchet MS" panose="020B0603020202020204" pitchFamily="34" charset="0"/>
              </a:defRPr>
            </a:lvl2pPr>
            <a:lvl3pPr marL="1371600" indent="-457200">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Trebuchet MS" panose="020B0603020202020204" pitchFamily="34" charset="0"/>
              </a:defRPr>
            </a:lvl3pPr>
            <a:lvl4pPr marL="1752600" indent="-381000">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rebuchet MS" panose="020B0603020202020204" pitchFamily="34" charset="0"/>
              </a:defRPr>
            </a:lvl4pPr>
            <a:lvl5pPr marL="2209800" indent="-3810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rebuchet MS" panose="020B0603020202020204" pitchFamily="34" charset="0"/>
              </a:defRPr>
            </a:lvl5pPr>
            <a:lvl6pPr marL="2667000" indent="-3810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rebuchet MS" panose="020B0603020202020204" pitchFamily="34" charset="0"/>
              </a:defRPr>
            </a:lvl6pPr>
            <a:lvl7pPr marL="3124200" indent="-3810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rebuchet MS" panose="020B0603020202020204" pitchFamily="34" charset="0"/>
              </a:defRPr>
            </a:lvl7pPr>
            <a:lvl8pPr marL="3581400" indent="-3810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rebuchet MS" panose="020B0603020202020204" pitchFamily="34" charset="0"/>
              </a:defRPr>
            </a:lvl8pPr>
            <a:lvl9pPr marL="4038600" indent="-3810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rebuchet MS" panose="020B0603020202020204" pitchFamily="34" charset="0"/>
              </a:defRPr>
            </a:lvl9pPr>
          </a:lstStyle>
          <a:p>
            <a:pPr eaLnBrk="1" hangingPunct="1">
              <a:lnSpc>
                <a:spcPct val="90000"/>
              </a:lnSpc>
              <a:buSzTx/>
              <a:buFont typeface="Times" panose="02020603050405020304" pitchFamily="18" charset="0"/>
              <a:buNone/>
            </a:pPr>
            <a:endParaRPr lang="en-US" altLang="en-US" sz="2000" i="1">
              <a:solidFill>
                <a:schemeClr val="tx2"/>
              </a:solidFill>
            </a:endParaRPr>
          </a:p>
        </p:txBody>
      </p:sp>
      <p:sp>
        <p:nvSpPr>
          <p:cNvPr id="362501" name="Text Box 5"/>
          <p:cNvSpPr txBox="1">
            <a:spLocks noChangeArrowheads="1"/>
          </p:cNvSpPr>
          <p:nvPr/>
        </p:nvSpPr>
        <p:spPr bwMode="auto">
          <a:xfrm>
            <a:off x="304800" y="1718734"/>
            <a:ext cx="8458200" cy="444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1638" indent="-401638">
              <a:tabLst>
                <a:tab pos="571500" algn="l"/>
              </a:tabLst>
              <a:defRPr sz="2400">
                <a:solidFill>
                  <a:schemeClr val="tx1"/>
                </a:solidFill>
                <a:latin typeface="Times New Roman" panose="02020603050405020304" pitchFamily="18" charset="0"/>
              </a:defRPr>
            </a:lvl1pPr>
            <a:lvl2pPr marL="515938">
              <a:tabLst>
                <a:tab pos="571500" algn="l"/>
              </a:tabLst>
              <a:defRPr sz="2400">
                <a:solidFill>
                  <a:schemeClr val="tx1"/>
                </a:solidFill>
                <a:latin typeface="Times New Roman" panose="02020603050405020304" pitchFamily="18" charset="0"/>
              </a:defRPr>
            </a:lvl2pPr>
            <a:lvl3pPr>
              <a:tabLst>
                <a:tab pos="571500" algn="l"/>
              </a:tabLst>
              <a:defRPr sz="2400">
                <a:solidFill>
                  <a:schemeClr val="tx1"/>
                </a:solidFill>
                <a:latin typeface="Times New Roman" panose="02020603050405020304" pitchFamily="18" charset="0"/>
              </a:defRPr>
            </a:lvl3pPr>
            <a:lvl4pPr>
              <a:tabLst>
                <a:tab pos="571500" algn="l"/>
              </a:tabLst>
              <a:defRPr sz="2400">
                <a:solidFill>
                  <a:schemeClr val="tx1"/>
                </a:solidFill>
                <a:latin typeface="Times New Roman" panose="02020603050405020304" pitchFamily="18" charset="0"/>
              </a:defRPr>
            </a:lvl4pPr>
            <a:lvl5pPr>
              <a:tabLst>
                <a:tab pos="5715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5715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5715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5715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571500" algn="l"/>
              </a:tabLs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hlink"/>
              </a:buClr>
              <a:buSzPct val="70000"/>
              <a:buFont typeface="Wingdings" panose="05000000000000000000" pitchFamily="2" charset="2"/>
              <a:buChar char="n"/>
            </a:pPr>
            <a:r>
              <a:rPr lang="en-US" altLang="en-US" dirty="0">
                <a:latin typeface="Trebuchet MS" panose="020B0603020202020204" pitchFamily="34" charset="0"/>
              </a:rPr>
              <a:t>Editors judge the study on whether your methods are </a:t>
            </a:r>
            <a:r>
              <a:rPr lang="en-US" altLang="en-US" dirty="0">
                <a:solidFill>
                  <a:schemeClr val="hlink"/>
                </a:solidFill>
                <a:latin typeface="Trebuchet MS" panose="020B0603020202020204" pitchFamily="34" charset="0"/>
              </a:rPr>
              <a:t>adequate to answer your specific aim or hypothesis </a:t>
            </a:r>
          </a:p>
          <a:p>
            <a:pPr lvl="1" eaLnBrk="1" hangingPunct="1">
              <a:lnSpc>
                <a:spcPct val="80000"/>
              </a:lnSpc>
              <a:spcBef>
                <a:spcPct val="20000"/>
              </a:spcBef>
              <a:buClr>
                <a:schemeClr val="accent2"/>
              </a:buClr>
              <a:buSzPct val="60000"/>
              <a:buFont typeface="Wingdings" panose="05000000000000000000" pitchFamily="2" charset="2"/>
              <a:buChar char="n"/>
            </a:pPr>
            <a:r>
              <a:rPr lang="en-US" altLang="en-US" sz="1800" dirty="0">
                <a:latin typeface="Trebuchet MS" panose="020B0603020202020204" pitchFamily="34" charset="0"/>
              </a:rPr>
              <a:t> Rationale for choosing procedures/tests</a:t>
            </a:r>
          </a:p>
          <a:p>
            <a:pPr lvl="1" eaLnBrk="1" hangingPunct="1">
              <a:lnSpc>
                <a:spcPct val="80000"/>
              </a:lnSpc>
              <a:spcBef>
                <a:spcPct val="20000"/>
              </a:spcBef>
              <a:buClr>
                <a:schemeClr val="accent2"/>
              </a:buClr>
              <a:buSzPct val="60000"/>
              <a:buFont typeface="Wingdings" panose="05000000000000000000" pitchFamily="2" charset="2"/>
              <a:buChar char="n"/>
            </a:pPr>
            <a:r>
              <a:rPr lang="en-US" altLang="en-US" sz="1800" dirty="0">
                <a:latin typeface="Trebuchet MS" panose="020B0603020202020204" pitchFamily="34" charset="0"/>
              </a:rPr>
              <a:t> The pivotal point to judge whether the results are valid</a:t>
            </a:r>
          </a:p>
          <a:p>
            <a:pPr eaLnBrk="1" hangingPunct="1">
              <a:lnSpc>
                <a:spcPct val="80000"/>
              </a:lnSpc>
              <a:spcBef>
                <a:spcPct val="20000"/>
              </a:spcBef>
              <a:buClr>
                <a:schemeClr val="accent2"/>
              </a:buClr>
              <a:buSzPct val="60000"/>
              <a:buFont typeface="Wingdings" panose="05000000000000000000" pitchFamily="2" charset="2"/>
              <a:buChar char="n"/>
            </a:pPr>
            <a:endParaRPr lang="en-US" altLang="en-US" dirty="0">
              <a:latin typeface="Trebuchet MS" panose="020B0603020202020204" pitchFamily="34" charset="0"/>
            </a:endParaRPr>
          </a:p>
          <a:p>
            <a:pPr eaLnBrk="1" hangingPunct="1">
              <a:lnSpc>
                <a:spcPct val="80000"/>
              </a:lnSpc>
              <a:spcBef>
                <a:spcPct val="20000"/>
              </a:spcBef>
              <a:buClr>
                <a:schemeClr val="hlink"/>
              </a:buClr>
              <a:buSzPct val="140000"/>
              <a:buFont typeface="Wingdings" panose="05000000000000000000" pitchFamily="2" charset="2"/>
              <a:buChar char="§"/>
            </a:pPr>
            <a:r>
              <a:rPr lang="en-US" altLang="en-US" dirty="0">
                <a:latin typeface="Trebuchet MS" panose="020B0603020202020204" pitchFamily="34" charset="0"/>
              </a:rPr>
              <a:t>Don’t suggest a method you have </a:t>
            </a:r>
            <a:r>
              <a:rPr lang="en-US" altLang="en-US" dirty="0">
                <a:solidFill>
                  <a:schemeClr val="hlink"/>
                </a:solidFill>
                <a:latin typeface="Trebuchet MS" panose="020B0603020202020204" pitchFamily="34" charset="0"/>
              </a:rPr>
              <a:t>no expertise with</a:t>
            </a:r>
          </a:p>
          <a:p>
            <a:pPr lvl="1" eaLnBrk="1" hangingPunct="1">
              <a:lnSpc>
                <a:spcPct val="80000"/>
              </a:lnSpc>
              <a:spcBef>
                <a:spcPct val="20000"/>
              </a:spcBef>
              <a:buClr>
                <a:schemeClr val="accent2"/>
              </a:buClr>
              <a:buSzPct val="60000"/>
              <a:buFont typeface="Wingdings" panose="05000000000000000000" pitchFamily="2" charset="2"/>
              <a:buChar char="n"/>
            </a:pPr>
            <a:r>
              <a:rPr lang="en-US" altLang="en-US" sz="1800" dirty="0">
                <a:latin typeface="Trebuchet MS" panose="020B0603020202020204" pitchFamily="34" charset="0"/>
              </a:rPr>
              <a:t>Your peer reviewer may uncover this</a:t>
            </a:r>
          </a:p>
          <a:p>
            <a:pPr lvl="1" eaLnBrk="1" hangingPunct="1">
              <a:lnSpc>
                <a:spcPct val="80000"/>
              </a:lnSpc>
              <a:spcBef>
                <a:spcPct val="20000"/>
              </a:spcBef>
              <a:buClr>
                <a:schemeClr val="accent2"/>
              </a:buClr>
              <a:buSzPct val="60000"/>
              <a:buFont typeface="Wingdings" panose="05000000000000000000" pitchFamily="2" charset="2"/>
              <a:buChar char="n"/>
            </a:pPr>
            <a:r>
              <a:rPr lang="en-US" altLang="en-US" sz="1800" dirty="0">
                <a:latin typeface="Trebuchet MS" panose="020B0603020202020204" pitchFamily="34" charset="0"/>
              </a:rPr>
              <a:t>Use consultants for methods you have no experience with, stating this in paper</a:t>
            </a:r>
            <a:endParaRPr lang="en-US" altLang="en-US" dirty="0">
              <a:solidFill>
                <a:schemeClr val="hlink"/>
              </a:solidFill>
              <a:latin typeface="Trebuchet MS" panose="020B0603020202020204" pitchFamily="34" charset="0"/>
            </a:endParaRPr>
          </a:p>
          <a:p>
            <a:pPr eaLnBrk="1" hangingPunct="1">
              <a:lnSpc>
                <a:spcPct val="90000"/>
              </a:lnSpc>
              <a:spcBef>
                <a:spcPct val="20000"/>
              </a:spcBef>
              <a:buClr>
                <a:schemeClr val="hlink"/>
              </a:buClr>
              <a:buSzPct val="70000"/>
              <a:buFont typeface="Wingdings" panose="05000000000000000000" pitchFamily="2" charset="2"/>
              <a:buNone/>
            </a:pPr>
            <a:endParaRPr lang="en-US" altLang="en-US" dirty="0">
              <a:solidFill>
                <a:schemeClr val="hlink"/>
              </a:solidFill>
              <a:latin typeface="Trebuchet MS" panose="020B0603020202020204" pitchFamily="34" charset="0"/>
            </a:endParaRPr>
          </a:p>
          <a:p>
            <a:pPr eaLnBrk="1" hangingPunct="1">
              <a:lnSpc>
                <a:spcPct val="90000"/>
              </a:lnSpc>
              <a:spcBef>
                <a:spcPct val="20000"/>
              </a:spcBef>
              <a:buClr>
                <a:schemeClr val="hlink"/>
              </a:buClr>
              <a:buSzPct val="70000"/>
              <a:buFont typeface="Wingdings" panose="05000000000000000000" pitchFamily="2" charset="2"/>
              <a:buChar char="n"/>
            </a:pPr>
            <a:r>
              <a:rPr lang="en-US" altLang="en-US" dirty="0">
                <a:latin typeface="Trebuchet MS" panose="020B0603020202020204" pitchFamily="34" charset="0"/>
              </a:rPr>
              <a:t> Methods usually the </a:t>
            </a:r>
            <a:r>
              <a:rPr lang="en-US" altLang="en-US" dirty="0">
                <a:solidFill>
                  <a:schemeClr val="hlink"/>
                </a:solidFill>
                <a:latin typeface="Trebuchet MS" panose="020B0603020202020204" pitchFamily="34" charset="0"/>
              </a:rPr>
              <a:t>weakest section </a:t>
            </a:r>
            <a:endParaRPr lang="en-US" altLang="en-US" sz="1800" dirty="0">
              <a:solidFill>
                <a:schemeClr val="hlink"/>
              </a:solidFill>
              <a:latin typeface="Trebuchet MS" panose="020B0603020202020204" pitchFamily="34" charset="0"/>
            </a:endParaRPr>
          </a:p>
          <a:p>
            <a:pPr lvl="1" eaLnBrk="1" hangingPunct="1">
              <a:lnSpc>
                <a:spcPct val="80000"/>
              </a:lnSpc>
              <a:spcBef>
                <a:spcPct val="20000"/>
              </a:spcBef>
              <a:buClr>
                <a:schemeClr val="accent2"/>
              </a:buClr>
              <a:buSzPct val="60000"/>
              <a:buFont typeface="Wingdings" panose="05000000000000000000" pitchFamily="2" charset="2"/>
              <a:buChar char="n"/>
            </a:pPr>
            <a:r>
              <a:rPr lang="en-US" altLang="en-US" sz="2000" dirty="0">
                <a:latin typeface="Trebuchet MS" panose="020B0603020202020204" pitchFamily="34" charset="0"/>
              </a:rPr>
              <a:t> </a:t>
            </a:r>
            <a:r>
              <a:rPr lang="en-US" altLang="en-US" sz="1800" dirty="0">
                <a:latin typeface="Trebuchet MS" panose="020B0603020202020204" pitchFamily="34" charset="0"/>
              </a:rPr>
              <a:t>Often </a:t>
            </a:r>
            <a:r>
              <a:rPr lang="en-US" altLang="en-US" sz="1800" dirty="0">
                <a:solidFill>
                  <a:schemeClr val="hlink"/>
                </a:solidFill>
                <a:latin typeface="Trebuchet MS" panose="020B0603020202020204" pitchFamily="34" charset="0"/>
              </a:rPr>
              <a:t>deficient in detail</a:t>
            </a:r>
            <a:r>
              <a:rPr lang="en-US" altLang="en-US" sz="1800" dirty="0">
                <a:latin typeface="Trebuchet MS" panose="020B0603020202020204" pitchFamily="34" charset="0"/>
              </a:rPr>
              <a:t>, not providing enough information to replicate the study</a:t>
            </a:r>
          </a:p>
          <a:p>
            <a:pPr lvl="1" eaLnBrk="1" hangingPunct="1">
              <a:lnSpc>
                <a:spcPct val="80000"/>
              </a:lnSpc>
              <a:spcBef>
                <a:spcPct val="20000"/>
              </a:spcBef>
              <a:buClr>
                <a:schemeClr val="accent2"/>
              </a:buClr>
              <a:buSzPct val="60000"/>
              <a:buFont typeface="Wingdings" panose="05000000000000000000" pitchFamily="2" charset="2"/>
              <a:buChar char="n"/>
            </a:pPr>
            <a:r>
              <a:rPr lang="en-US" altLang="en-US" sz="1800" dirty="0">
                <a:solidFill>
                  <a:schemeClr val="hlink"/>
                </a:solidFill>
                <a:latin typeface="Trebuchet MS" panose="020B0603020202020204" pitchFamily="34" charset="0"/>
              </a:rPr>
              <a:t> Statistical</a:t>
            </a:r>
            <a:r>
              <a:rPr lang="en-US" altLang="en-US" sz="1800" dirty="0">
                <a:latin typeface="Trebuchet MS" panose="020B0603020202020204" pitchFamily="34" charset="0"/>
              </a:rPr>
              <a:t> shortcomings</a:t>
            </a:r>
            <a:endParaRPr lang="en-US" altLang="en-US" sz="2000" dirty="0">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62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36250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2501">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6250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62501">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250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6250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6250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62501">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362501">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36250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autoUpdateAnimBg="0"/>
      <p:bldP spid="362500" grpId="0" build="p" autoUpdateAnimBg="0"/>
      <p:bldP spid="36250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0930" name="Rectangle 2"/>
          <p:cNvSpPr>
            <a:spLocks noGrp="1" noRot="1" noChangeArrowheads="1"/>
          </p:cNvSpPr>
          <p:nvPr>
            <p:ph type="title"/>
          </p:nvPr>
        </p:nvSpPr>
        <p:spPr>
          <a:xfrm>
            <a:off x="457200" y="274638"/>
            <a:ext cx="8534400" cy="1143000"/>
          </a:xfrm>
        </p:spPr>
        <p:txBody>
          <a:bodyPr/>
          <a:lstStyle/>
          <a:p>
            <a:r>
              <a:rPr lang="en-US" altLang="en-US" dirty="0"/>
              <a:t>Medical Communications Today</a:t>
            </a:r>
          </a:p>
        </p:txBody>
      </p:sp>
      <p:sp>
        <p:nvSpPr>
          <p:cNvPr id="380931" name="Rectangle 3"/>
          <p:cNvSpPr>
            <a:spLocks noGrp="1" noRot="1" noChangeArrowheads="1"/>
          </p:cNvSpPr>
          <p:nvPr>
            <p:ph idx="1"/>
          </p:nvPr>
        </p:nvSpPr>
        <p:spPr>
          <a:xfrm>
            <a:off x="381000" y="1371600"/>
            <a:ext cx="8458200" cy="5029200"/>
          </a:xfrm>
        </p:spPr>
        <p:txBody>
          <a:bodyPr/>
          <a:lstStyle/>
          <a:p>
            <a:pPr>
              <a:lnSpc>
                <a:spcPct val="140000"/>
              </a:lnSpc>
            </a:pPr>
            <a:r>
              <a:rPr lang="en-US" altLang="en-US" sz="2000" dirty="0"/>
              <a:t>Medical science becoming increasing </a:t>
            </a:r>
            <a:r>
              <a:rPr lang="en-US" altLang="en-US" sz="2000" dirty="0">
                <a:solidFill>
                  <a:schemeClr val="hlink"/>
                </a:solidFill>
              </a:rPr>
              <a:t>specialized</a:t>
            </a:r>
            <a:endParaRPr lang="en-US" altLang="en-US" sz="2000" dirty="0"/>
          </a:p>
          <a:p>
            <a:pPr lvl="1">
              <a:lnSpc>
                <a:spcPct val="140000"/>
              </a:lnSpc>
            </a:pPr>
            <a:r>
              <a:rPr lang="en-US" altLang="en-US" sz="1800" dirty="0"/>
              <a:t>1976: </a:t>
            </a:r>
            <a:r>
              <a:rPr lang="en-US" altLang="en-US" sz="1800" dirty="0">
                <a:solidFill>
                  <a:schemeClr val="hlink"/>
                </a:solidFill>
              </a:rPr>
              <a:t>~  5,000</a:t>
            </a:r>
            <a:r>
              <a:rPr lang="en-US" altLang="en-US" sz="1800" dirty="0"/>
              <a:t> biomedical journals, only in libraries</a:t>
            </a:r>
          </a:p>
          <a:p>
            <a:pPr lvl="1">
              <a:lnSpc>
                <a:spcPct val="140000"/>
              </a:lnSpc>
            </a:pPr>
            <a:r>
              <a:rPr lang="en-US" altLang="en-US" sz="1800" dirty="0"/>
              <a:t>2006: </a:t>
            </a:r>
            <a:r>
              <a:rPr lang="en-US" altLang="en-US" sz="1800" dirty="0">
                <a:solidFill>
                  <a:schemeClr val="hlink"/>
                </a:solidFill>
              </a:rPr>
              <a:t>&gt;17,000</a:t>
            </a:r>
            <a:r>
              <a:rPr lang="en-US" altLang="en-US" sz="1800" dirty="0"/>
              <a:t> biomedical journals, electronic on internet</a:t>
            </a:r>
          </a:p>
          <a:p>
            <a:pPr lvl="1">
              <a:lnSpc>
                <a:spcPct val="140000"/>
              </a:lnSpc>
            </a:pPr>
            <a:r>
              <a:rPr lang="en-US" altLang="en-US" sz="1800" dirty="0">
                <a:solidFill>
                  <a:schemeClr val="hlink"/>
                </a:solidFill>
              </a:rPr>
              <a:t>Subspecialties</a:t>
            </a:r>
            <a:r>
              <a:rPr lang="en-US" altLang="en-US" sz="1800" dirty="0"/>
              <a:t> and </a:t>
            </a:r>
            <a:r>
              <a:rPr lang="en-US" altLang="en-US" sz="1800" dirty="0">
                <a:solidFill>
                  <a:schemeClr val="hlink"/>
                </a:solidFill>
              </a:rPr>
              <a:t>new vocabularies</a:t>
            </a:r>
            <a:r>
              <a:rPr lang="en-US" altLang="en-US" sz="1800" dirty="0"/>
              <a:t> has </a:t>
            </a:r>
            <a:r>
              <a:rPr lang="en-US" altLang="en-US" sz="1800" dirty="0">
                <a:solidFill>
                  <a:schemeClr val="hlink"/>
                </a:solidFill>
              </a:rPr>
              <a:t>increased</a:t>
            </a:r>
            <a:r>
              <a:rPr lang="en-US" altLang="en-US" sz="1800" dirty="0"/>
              <a:t> </a:t>
            </a:r>
            <a:r>
              <a:rPr lang="en-US" altLang="en-US" sz="1800" dirty="0">
                <a:solidFill>
                  <a:schemeClr val="hlink"/>
                </a:solidFill>
              </a:rPr>
              <a:t>dramatically</a:t>
            </a:r>
            <a:r>
              <a:rPr lang="en-US" altLang="en-US" sz="1800" dirty="0"/>
              <a:t> over past 20 years</a:t>
            </a:r>
          </a:p>
          <a:p>
            <a:pPr>
              <a:lnSpc>
                <a:spcPct val="140000"/>
              </a:lnSpc>
            </a:pPr>
            <a:r>
              <a:rPr lang="en-US" altLang="en-US" sz="2000" dirty="0"/>
              <a:t>Biomedical research moving to </a:t>
            </a:r>
            <a:r>
              <a:rPr lang="en-US" altLang="en-US" sz="2000" dirty="0">
                <a:solidFill>
                  <a:schemeClr val="hlink"/>
                </a:solidFill>
              </a:rPr>
              <a:t>interdisciplinary initiatives—</a:t>
            </a:r>
            <a:br>
              <a:rPr lang="en-US" altLang="en-US" sz="2000" dirty="0">
                <a:solidFill>
                  <a:schemeClr val="hlink"/>
                </a:solidFill>
              </a:rPr>
            </a:br>
            <a:r>
              <a:rPr lang="en-US" altLang="en-US" sz="2000" dirty="0">
                <a:solidFill>
                  <a:schemeClr val="hlink"/>
                </a:solidFill>
              </a:rPr>
              <a:t>The NIH</a:t>
            </a:r>
            <a:r>
              <a:rPr lang="en-US" altLang="en-US" sz="2000" dirty="0"/>
              <a:t> </a:t>
            </a:r>
            <a:r>
              <a:rPr lang="en-US" altLang="en-US" sz="2000" dirty="0">
                <a:solidFill>
                  <a:schemeClr val="hlink"/>
                </a:solidFill>
              </a:rPr>
              <a:t>Roadmap</a:t>
            </a:r>
            <a:endParaRPr lang="en-US" altLang="en-US" sz="2000" dirty="0"/>
          </a:p>
          <a:p>
            <a:pPr>
              <a:lnSpc>
                <a:spcPct val="140000"/>
              </a:lnSpc>
            </a:pPr>
            <a:r>
              <a:rPr lang="en-US" altLang="en-US" sz="2000" dirty="0"/>
              <a:t>Thus, readership increasingly specialized yet interdisciplinary, requiring an approach that is common, clear, simplified.</a:t>
            </a:r>
          </a:p>
          <a:p>
            <a:pPr>
              <a:lnSpc>
                <a:spcPct val="140000"/>
              </a:lnSpc>
              <a:buFont typeface="Wingdings" panose="05000000000000000000" pitchFamily="2" charset="2"/>
              <a:buNone/>
            </a:pPr>
            <a:r>
              <a:rPr lang="en-US" altLang="en-US" sz="1600" i="1" dirty="0">
                <a:solidFill>
                  <a:schemeClr val="hlink"/>
                </a:solidFill>
              </a:rPr>
              <a:t>“We must strive to make our articles increasingly ‘reader friendly’ and cross-discipline in language…”</a:t>
            </a:r>
            <a:endParaRPr lang="en-US" altLang="en-US" sz="1800" dirty="0"/>
          </a:p>
          <a:p>
            <a:pPr>
              <a:lnSpc>
                <a:spcPct val="140000"/>
              </a:lnSpc>
              <a:buFont typeface="Wingdings" panose="05000000000000000000" pitchFamily="2" charset="2"/>
              <a:buNone/>
            </a:pPr>
            <a:r>
              <a:rPr lang="en-US" altLang="en-US" sz="1400" i="1" dirty="0">
                <a:solidFill>
                  <a:srgbClr val="F0E42B"/>
                </a:solidFill>
              </a:rPr>
              <a:t>   </a:t>
            </a:r>
            <a:r>
              <a:rPr lang="en-US" altLang="en-US" sz="1400" i="1" dirty="0">
                <a:solidFill>
                  <a:schemeClr val="tx2"/>
                </a:solidFill>
              </a:rPr>
              <a:t>Dr. Jerome Kassirer, Former Editor, NEJM</a:t>
            </a:r>
            <a:endParaRPr lang="en-US" altLang="en-US" sz="2000" i="1"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09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809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809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8093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8093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8093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8093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809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533400" y="404664"/>
            <a:ext cx="8229600" cy="762000"/>
          </a:xfrm>
        </p:spPr>
        <p:txBody>
          <a:bodyPr/>
          <a:lstStyle/>
          <a:p>
            <a:r>
              <a:rPr lang="en-US" altLang="en-US" dirty="0"/>
              <a:t>Methods</a:t>
            </a:r>
          </a:p>
        </p:txBody>
      </p:sp>
      <p:sp>
        <p:nvSpPr>
          <p:cNvPr id="77827" name="Rectangle 3"/>
          <p:cNvSpPr>
            <a:spLocks noGrp="1" noRot="1" noChangeArrowheads="1"/>
          </p:cNvSpPr>
          <p:nvPr>
            <p:ph idx="1"/>
          </p:nvPr>
        </p:nvSpPr>
        <p:spPr>
          <a:xfrm>
            <a:off x="527395" y="1412776"/>
            <a:ext cx="8092008" cy="4607024"/>
          </a:xfrm>
        </p:spPr>
        <p:txBody>
          <a:bodyPr>
            <a:normAutofit fontScale="92500" lnSpcReduction="20000"/>
          </a:bodyPr>
          <a:lstStyle/>
          <a:p>
            <a:pPr>
              <a:lnSpc>
                <a:spcPct val="80000"/>
              </a:lnSpc>
              <a:spcAft>
                <a:spcPct val="25000"/>
              </a:spcAft>
            </a:pPr>
            <a:r>
              <a:rPr lang="en-US" altLang="en-US" sz="2000" dirty="0"/>
              <a:t>Study design or analysis type and period of study</a:t>
            </a:r>
          </a:p>
          <a:p>
            <a:pPr>
              <a:lnSpc>
                <a:spcPct val="80000"/>
              </a:lnSpc>
              <a:spcAft>
                <a:spcPct val="25000"/>
              </a:spcAft>
            </a:pPr>
            <a:endParaRPr lang="en-US" altLang="en-US" sz="2000" dirty="0"/>
          </a:p>
          <a:p>
            <a:pPr>
              <a:lnSpc>
                <a:spcPct val="80000"/>
              </a:lnSpc>
              <a:spcAft>
                <a:spcPct val="25000"/>
              </a:spcAft>
            </a:pPr>
            <a:r>
              <a:rPr lang="en-US" altLang="en-US" sz="2000" dirty="0"/>
              <a:t>Condition or disease studied</a:t>
            </a:r>
          </a:p>
          <a:p>
            <a:pPr>
              <a:lnSpc>
                <a:spcPct val="80000"/>
              </a:lnSpc>
              <a:spcAft>
                <a:spcPct val="25000"/>
              </a:spcAft>
            </a:pPr>
            <a:endParaRPr lang="en-US" altLang="en-US" sz="2000" dirty="0"/>
          </a:p>
          <a:p>
            <a:pPr>
              <a:lnSpc>
                <a:spcPct val="80000"/>
              </a:lnSpc>
              <a:spcAft>
                <a:spcPct val="25000"/>
              </a:spcAft>
            </a:pPr>
            <a:r>
              <a:rPr lang="en-US" altLang="en-US" sz="2000" dirty="0"/>
              <a:t>Human subjects approval</a:t>
            </a:r>
          </a:p>
          <a:p>
            <a:pPr>
              <a:lnSpc>
                <a:spcPct val="80000"/>
              </a:lnSpc>
              <a:spcAft>
                <a:spcPct val="25000"/>
              </a:spcAft>
            </a:pPr>
            <a:endParaRPr lang="en-US" altLang="en-US" sz="2000" dirty="0"/>
          </a:p>
          <a:p>
            <a:pPr>
              <a:lnSpc>
                <a:spcPct val="80000"/>
              </a:lnSpc>
              <a:spcAft>
                <a:spcPct val="25000"/>
              </a:spcAft>
            </a:pPr>
            <a:r>
              <a:rPr lang="en-US" altLang="en-US" sz="2000" dirty="0"/>
              <a:t>Details of sample (number, recruiting methods of study subjects, patients, how organized)</a:t>
            </a:r>
          </a:p>
          <a:p>
            <a:pPr>
              <a:lnSpc>
                <a:spcPct val="80000"/>
              </a:lnSpc>
              <a:spcAft>
                <a:spcPct val="25000"/>
              </a:spcAft>
            </a:pPr>
            <a:endParaRPr lang="en-US" altLang="en-US" sz="2000" dirty="0"/>
          </a:p>
          <a:p>
            <a:pPr>
              <a:lnSpc>
                <a:spcPct val="80000"/>
              </a:lnSpc>
              <a:spcAft>
                <a:spcPct val="25000"/>
              </a:spcAft>
            </a:pPr>
            <a:r>
              <a:rPr lang="en-US" altLang="en-US" sz="2000" dirty="0"/>
              <a:t>Interventions, outcome measures, statistical analyses</a:t>
            </a:r>
          </a:p>
          <a:p>
            <a:pPr>
              <a:lnSpc>
                <a:spcPct val="80000"/>
              </a:lnSpc>
              <a:spcAft>
                <a:spcPct val="25000"/>
              </a:spcAft>
            </a:pPr>
            <a:endParaRPr lang="en-US" altLang="en-US" sz="2000" dirty="0"/>
          </a:p>
          <a:p>
            <a:pPr>
              <a:lnSpc>
                <a:spcPct val="80000"/>
              </a:lnSpc>
              <a:spcAft>
                <a:spcPct val="25000"/>
              </a:spcAft>
            </a:pPr>
            <a:r>
              <a:rPr lang="en-US" altLang="en-US" sz="2000" dirty="0"/>
              <a:t>Include the locations and times that data were collected</a:t>
            </a:r>
          </a:p>
          <a:p>
            <a:pPr>
              <a:lnSpc>
                <a:spcPct val="80000"/>
              </a:lnSpc>
              <a:spcAft>
                <a:spcPct val="25000"/>
              </a:spcAft>
            </a:pPr>
            <a:endParaRPr lang="en-US" altLang="en-US" sz="2000" dirty="0"/>
          </a:p>
          <a:p>
            <a:pPr>
              <a:lnSpc>
                <a:spcPct val="80000"/>
              </a:lnSpc>
              <a:spcAft>
                <a:spcPct val="25000"/>
              </a:spcAft>
            </a:pPr>
            <a:r>
              <a:rPr lang="en-US" altLang="en-US" sz="2000" dirty="0"/>
              <a:t>Give enough information to replicate the study; don’t assume only the specialist in your field will read it</a:t>
            </a: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782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782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7827">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7827">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782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a:xfrm>
            <a:off x="1286933" y="567266"/>
            <a:ext cx="6798734" cy="1303867"/>
          </a:xfrm>
        </p:spPr>
        <p:txBody>
          <a:bodyPr/>
          <a:lstStyle/>
          <a:p>
            <a:r>
              <a:rPr lang="en-US" altLang="en-US" dirty="0"/>
              <a:t>Methods</a:t>
            </a:r>
          </a:p>
        </p:txBody>
      </p:sp>
      <p:sp>
        <p:nvSpPr>
          <p:cNvPr id="196611" name="Rectangle 3"/>
          <p:cNvSpPr>
            <a:spLocks noGrp="1" noRot="1" noChangeArrowheads="1"/>
          </p:cNvSpPr>
          <p:nvPr>
            <p:ph idx="1"/>
          </p:nvPr>
        </p:nvSpPr>
        <p:spPr>
          <a:xfrm>
            <a:off x="936712" y="1628800"/>
            <a:ext cx="7499176" cy="4572000"/>
          </a:xfrm>
        </p:spPr>
        <p:txBody>
          <a:bodyPr>
            <a:normAutofit fontScale="92500" lnSpcReduction="20000"/>
          </a:bodyPr>
          <a:lstStyle/>
          <a:p>
            <a:pPr>
              <a:lnSpc>
                <a:spcPct val="90000"/>
              </a:lnSpc>
            </a:pPr>
            <a:r>
              <a:rPr lang="en-US" altLang="en-US" sz="2400" dirty="0">
                <a:solidFill>
                  <a:schemeClr val="hlink"/>
                </a:solidFill>
              </a:rPr>
              <a:t>Balance</a:t>
            </a:r>
            <a:r>
              <a:rPr lang="en-US" altLang="en-US" sz="2400" dirty="0"/>
              <a:t> between brevity and completeness</a:t>
            </a:r>
          </a:p>
          <a:p>
            <a:pPr lvl="1">
              <a:lnSpc>
                <a:spcPct val="90000"/>
              </a:lnSpc>
            </a:pPr>
            <a:r>
              <a:rPr lang="en-US" altLang="en-US" sz="2000" dirty="0"/>
              <a:t>Sometimes reference an often-used method</a:t>
            </a:r>
          </a:p>
          <a:p>
            <a:pPr lvl="1">
              <a:lnSpc>
                <a:spcPct val="90000"/>
              </a:lnSpc>
            </a:pPr>
            <a:endParaRPr lang="en-US" altLang="en-US" sz="2000" dirty="0"/>
          </a:p>
          <a:p>
            <a:pPr>
              <a:lnSpc>
                <a:spcPct val="90000"/>
              </a:lnSpc>
            </a:pPr>
            <a:r>
              <a:rPr lang="en-US" altLang="en-US" sz="2400" dirty="0"/>
              <a:t>Use </a:t>
            </a:r>
            <a:r>
              <a:rPr lang="en-US" altLang="en-US" sz="2400" dirty="0">
                <a:solidFill>
                  <a:schemeClr val="hlink"/>
                </a:solidFill>
              </a:rPr>
              <a:t>figures and tables</a:t>
            </a:r>
            <a:r>
              <a:rPr lang="en-US" altLang="en-US" sz="2400" dirty="0"/>
              <a:t> (</a:t>
            </a:r>
            <a:r>
              <a:rPr lang="en-US" altLang="en-US" sz="2400" dirty="0" err="1"/>
              <a:t>eg</a:t>
            </a:r>
            <a:r>
              <a:rPr lang="en-US" altLang="en-US" sz="2400" dirty="0"/>
              <a:t>, flow diagram)</a:t>
            </a:r>
          </a:p>
          <a:p>
            <a:pPr>
              <a:lnSpc>
                <a:spcPct val="90000"/>
              </a:lnSpc>
              <a:buFont typeface="Wingdings" panose="05000000000000000000" pitchFamily="2" charset="2"/>
              <a:buNone/>
            </a:pPr>
            <a:endParaRPr lang="en-US" altLang="en-US" sz="2400" dirty="0"/>
          </a:p>
          <a:p>
            <a:pPr>
              <a:lnSpc>
                <a:spcPct val="90000"/>
              </a:lnSpc>
            </a:pPr>
            <a:r>
              <a:rPr lang="en-US" altLang="en-US" sz="2400" dirty="0"/>
              <a:t>Naming things—be </a:t>
            </a:r>
            <a:r>
              <a:rPr lang="en-US" altLang="en-US" sz="2400" dirty="0">
                <a:solidFill>
                  <a:schemeClr val="hlink"/>
                </a:solidFill>
              </a:rPr>
              <a:t>consistent</a:t>
            </a:r>
          </a:p>
          <a:p>
            <a:pPr lvl="1">
              <a:lnSpc>
                <a:spcPct val="90000"/>
              </a:lnSpc>
            </a:pPr>
            <a:r>
              <a:rPr lang="en-US" altLang="en-US" sz="1800" dirty="0"/>
              <a:t>Acronyms—spell out first time, use consistently throughout</a:t>
            </a:r>
          </a:p>
          <a:p>
            <a:pPr lvl="1">
              <a:lnSpc>
                <a:spcPct val="90000"/>
              </a:lnSpc>
            </a:pPr>
            <a:r>
              <a:rPr lang="en-US" altLang="en-US" sz="1800" dirty="0"/>
              <a:t>Specialized tests, terms—use identical name in text, figs, tables</a:t>
            </a:r>
          </a:p>
          <a:p>
            <a:pPr lvl="1">
              <a:lnSpc>
                <a:spcPct val="90000"/>
              </a:lnSpc>
              <a:buFont typeface="Wingdings" panose="05000000000000000000" pitchFamily="2" charset="2"/>
              <a:buNone/>
            </a:pPr>
            <a:endParaRPr lang="en-US" altLang="en-US" sz="2000" dirty="0"/>
          </a:p>
          <a:p>
            <a:pPr>
              <a:lnSpc>
                <a:spcPct val="90000"/>
              </a:lnSpc>
            </a:pPr>
            <a:r>
              <a:rPr lang="en-US" altLang="en-US" sz="2400" dirty="0"/>
              <a:t>Develop list of </a:t>
            </a:r>
            <a:r>
              <a:rPr lang="en-US" altLang="en-US" sz="2400" dirty="0">
                <a:solidFill>
                  <a:schemeClr val="hlink"/>
                </a:solidFill>
              </a:rPr>
              <a:t>frequently used terms</a:t>
            </a:r>
          </a:p>
          <a:p>
            <a:pPr>
              <a:lnSpc>
                <a:spcPct val="90000"/>
              </a:lnSpc>
            </a:pPr>
            <a:endParaRPr lang="en-US" altLang="en-US" sz="2400" dirty="0">
              <a:solidFill>
                <a:schemeClr val="hlink"/>
              </a:solidFill>
            </a:endParaRPr>
          </a:p>
          <a:p>
            <a:pPr>
              <a:lnSpc>
                <a:spcPct val="90000"/>
              </a:lnSpc>
            </a:pPr>
            <a:r>
              <a:rPr lang="en-US" altLang="en-US" sz="2400" dirty="0"/>
              <a:t>Present in logical order and your subsequent results should follow that same order</a:t>
            </a:r>
            <a:endParaRPr lang="en-US" altLang="en-US" sz="24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6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66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9661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966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966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96611">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96611">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966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rrowheads="1"/>
          </p:cNvSpPr>
          <p:nvPr>
            <p:ph type="title"/>
          </p:nvPr>
        </p:nvSpPr>
        <p:spPr/>
        <p:txBody>
          <a:bodyPr/>
          <a:lstStyle/>
          <a:p>
            <a:r>
              <a:rPr lang="en-US" altLang="en-US"/>
              <a:t>Method—Procedures</a:t>
            </a:r>
          </a:p>
        </p:txBody>
      </p:sp>
      <p:sp>
        <p:nvSpPr>
          <p:cNvPr id="233479" name="Text Box 7"/>
          <p:cNvSpPr txBox="1">
            <a:spLocks noChangeArrowheads="1"/>
          </p:cNvSpPr>
          <p:nvPr/>
        </p:nvSpPr>
        <p:spPr bwMode="auto">
          <a:xfrm>
            <a:off x="685800" y="5562600"/>
            <a:ext cx="8153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Arial" panose="020B0604020202020204" pitchFamily="34" charset="0"/>
              </a:rPr>
              <a:t>Method diagrams communicate schedule of procedures, enrollment, study design, mechanisms of action, guidelines, algorithms to reduce text and increase comprehension.</a:t>
            </a:r>
            <a:endParaRPr lang="en-US" altLang="en-US" sz="2000">
              <a:latin typeface="Times" panose="02020603050405020304" pitchFamily="18" charset="0"/>
            </a:endParaRPr>
          </a:p>
        </p:txBody>
      </p:sp>
      <p:pic>
        <p:nvPicPr>
          <p:cNvPr id="233480" name="Picture 8" descr="&#10;Picture 1.png                                                  00046447Macintosh HD                   BF8EEA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2981325" cy="3962400"/>
          </a:xfrm>
          <a:prstGeom prst="rect">
            <a:avLst/>
          </a:prstGeom>
          <a:noFill/>
          <a:extLst>
            <a:ext uri="{909E8E84-426E-40DD-AFC4-6F175D3DCCD1}">
              <a14:hiddenFill xmlns:a14="http://schemas.microsoft.com/office/drawing/2010/main">
                <a:solidFill>
                  <a:srgbClr val="FFFFFF"/>
                </a:solidFill>
              </a14:hiddenFill>
            </a:ext>
          </a:extLst>
        </p:spPr>
      </p:pic>
      <p:pic>
        <p:nvPicPr>
          <p:cNvPr id="233481" name="Picture 9" descr="&#10;Picture 3.png                                                  00046447Macintosh HD                   BF8EEA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371600"/>
            <a:ext cx="4191000" cy="3967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
          <p:cNvSpPr>
            <a:spLocks noGrp="1" noRot="1" noChangeArrowheads="1"/>
          </p:cNvSpPr>
          <p:nvPr>
            <p:ph type="title"/>
          </p:nvPr>
        </p:nvSpPr>
        <p:spPr/>
        <p:txBody>
          <a:bodyPr/>
          <a:lstStyle/>
          <a:p>
            <a:r>
              <a:rPr lang="en-US" altLang="en-US"/>
              <a:t>Results—The Beginning</a:t>
            </a:r>
          </a:p>
        </p:txBody>
      </p:sp>
      <p:sp>
        <p:nvSpPr>
          <p:cNvPr id="344067" name="Rectangle 3"/>
          <p:cNvSpPr>
            <a:spLocks noGrp="1" noRot="1" noChangeArrowheads="1"/>
          </p:cNvSpPr>
          <p:nvPr>
            <p:ph idx="1"/>
          </p:nvPr>
        </p:nvSpPr>
        <p:spPr/>
        <p:txBody>
          <a:bodyPr>
            <a:normAutofit fontScale="77500" lnSpcReduction="20000"/>
          </a:bodyPr>
          <a:lstStyle/>
          <a:p>
            <a:pPr>
              <a:lnSpc>
                <a:spcPct val="90000"/>
              </a:lnSpc>
            </a:pPr>
            <a:r>
              <a:rPr lang="en-US" altLang="en-US" sz="2800"/>
              <a:t>The </a:t>
            </a:r>
            <a:r>
              <a:rPr lang="en-US" altLang="en-US" sz="2800">
                <a:solidFill>
                  <a:schemeClr val="hlink"/>
                </a:solidFill>
              </a:rPr>
              <a:t>heart of your paper</a:t>
            </a:r>
            <a:endParaRPr lang="en-US" altLang="en-US" sz="2800"/>
          </a:p>
          <a:p>
            <a:pPr>
              <a:lnSpc>
                <a:spcPct val="90000"/>
              </a:lnSpc>
            </a:pPr>
            <a:r>
              <a:rPr lang="en-US" altLang="en-US" sz="2800"/>
              <a:t>Write</a:t>
            </a:r>
            <a:r>
              <a:rPr lang="en-US" altLang="en-US" sz="2800">
                <a:solidFill>
                  <a:schemeClr val="hlink"/>
                </a:solidFill>
              </a:rPr>
              <a:t> </a:t>
            </a:r>
            <a:r>
              <a:rPr lang="en-US" altLang="en-US" sz="2800" u="sng">
                <a:solidFill>
                  <a:schemeClr val="hlink"/>
                </a:solidFill>
              </a:rPr>
              <a:t>after</a:t>
            </a:r>
            <a:r>
              <a:rPr lang="en-US" altLang="en-US" sz="2800">
                <a:solidFill>
                  <a:schemeClr val="hlink"/>
                </a:solidFill>
              </a:rPr>
              <a:t> figures and tables are constructed</a:t>
            </a:r>
            <a:endParaRPr lang="en-US" altLang="en-US" sz="2800"/>
          </a:p>
          <a:p>
            <a:pPr lvl="1">
              <a:lnSpc>
                <a:spcPct val="90000"/>
              </a:lnSpc>
            </a:pPr>
            <a:r>
              <a:rPr lang="en-US" altLang="en-US" sz="2400"/>
              <a:t>Consider your data critically</a:t>
            </a:r>
          </a:p>
          <a:p>
            <a:pPr lvl="1">
              <a:lnSpc>
                <a:spcPct val="90000"/>
              </a:lnSpc>
            </a:pPr>
            <a:r>
              <a:rPr lang="en-US" altLang="en-US" sz="2400"/>
              <a:t>Construct tables, figures and </a:t>
            </a:r>
            <a:r>
              <a:rPr lang="en-US" altLang="en-US" sz="2400" u="sng"/>
              <a:t>include them in outline</a:t>
            </a:r>
            <a:endParaRPr lang="en-US" altLang="en-US" sz="2400"/>
          </a:p>
          <a:p>
            <a:pPr lvl="1">
              <a:lnSpc>
                <a:spcPct val="90000"/>
              </a:lnSpc>
            </a:pPr>
            <a:r>
              <a:rPr lang="en-US" altLang="en-US" sz="2400"/>
              <a:t>Write the results</a:t>
            </a:r>
          </a:p>
          <a:p>
            <a:pPr lvl="1">
              <a:lnSpc>
                <a:spcPct val="90000"/>
              </a:lnSpc>
            </a:pPr>
            <a:r>
              <a:rPr lang="en-US" altLang="en-US" sz="2400"/>
              <a:t>Use subheadings</a:t>
            </a:r>
          </a:p>
          <a:p>
            <a:pPr>
              <a:lnSpc>
                <a:spcPct val="90000"/>
              </a:lnSpc>
            </a:pPr>
            <a:r>
              <a:rPr lang="en-US" altLang="en-US" sz="2800"/>
              <a:t>Results determine</a:t>
            </a:r>
          </a:p>
          <a:p>
            <a:pPr lvl="1">
              <a:lnSpc>
                <a:spcPct val="90000"/>
              </a:lnSpc>
            </a:pPr>
            <a:r>
              <a:rPr lang="en-US" altLang="en-US" sz="2400"/>
              <a:t>Whether you’ve </a:t>
            </a:r>
            <a:r>
              <a:rPr lang="en-US" altLang="en-US" sz="2400">
                <a:solidFill>
                  <a:schemeClr val="hlink"/>
                </a:solidFill>
              </a:rPr>
              <a:t>answered your original question(s)</a:t>
            </a:r>
            <a:endParaRPr lang="en-US" altLang="en-US" sz="2400"/>
          </a:p>
          <a:p>
            <a:pPr lvl="1">
              <a:lnSpc>
                <a:spcPct val="90000"/>
              </a:lnSpc>
            </a:pPr>
            <a:r>
              <a:rPr lang="en-US" altLang="en-US" sz="2400"/>
              <a:t>Your direction for </a:t>
            </a:r>
            <a:r>
              <a:rPr lang="en-US" altLang="en-US" sz="2400">
                <a:solidFill>
                  <a:schemeClr val="hlink"/>
                </a:solidFill>
              </a:rPr>
              <a:t>future</a:t>
            </a:r>
            <a:r>
              <a:rPr lang="en-US" altLang="en-US" sz="2400"/>
              <a:t> studies</a:t>
            </a:r>
          </a:p>
          <a:p>
            <a:pPr lvl="1">
              <a:lnSpc>
                <a:spcPct val="90000"/>
              </a:lnSpc>
            </a:pPr>
            <a:r>
              <a:rPr lang="en-US" altLang="en-US" sz="2400"/>
              <a:t>Both of which belong in the </a:t>
            </a:r>
            <a:r>
              <a:rPr lang="en-US" altLang="en-US" sz="2400">
                <a:solidFill>
                  <a:srgbClr val="F0C921"/>
                </a:solidFill>
              </a:rPr>
              <a:t>discussion</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4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40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40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440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440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4406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440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440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4406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440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7"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5090" name="Rectangle 2"/>
          <p:cNvSpPr>
            <a:spLocks noGrp="1" noRot="1" noChangeArrowheads="1"/>
          </p:cNvSpPr>
          <p:nvPr>
            <p:ph type="title"/>
          </p:nvPr>
        </p:nvSpPr>
        <p:spPr>
          <a:xfrm>
            <a:off x="1187624" y="643466"/>
            <a:ext cx="6798734" cy="1303867"/>
          </a:xfrm>
        </p:spPr>
        <p:txBody>
          <a:bodyPr/>
          <a:lstStyle/>
          <a:p>
            <a:r>
              <a:rPr lang="en-US" altLang="en-US"/>
              <a:t>Results—The Beginning</a:t>
            </a:r>
          </a:p>
        </p:txBody>
      </p:sp>
      <p:sp>
        <p:nvSpPr>
          <p:cNvPr id="345091" name="Rectangle 3"/>
          <p:cNvSpPr>
            <a:spLocks noGrp="1" noRot="1" noChangeArrowheads="1"/>
          </p:cNvSpPr>
          <p:nvPr>
            <p:ph idx="1"/>
          </p:nvPr>
        </p:nvSpPr>
        <p:spPr>
          <a:xfrm>
            <a:off x="1210575" y="1772816"/>
            <a:ext cx="6287616" cy="4498975"/>
          </a:xfrm>
        </p:spPr>
        <p:txBody>
          <a:bodyPr>
            <a:normAutofit fontScale="77500" lnSpcReduction="20000"/>
          </a:bodyPr>
          <a:lstStyle/>
          <a:p>
            <a:pPr>
              <a:lnSpc>
                <a:spcPct val="90000"/>
              </a:lnSpc>
            </a:pPr>
            <a:r>
              <a:rPr lang="en-US" altLang="en-US" sz="2000" dirty="0"/>
              <a:t>State ALL the findings </a:t>
            </a:r>
          </a:p>
          <a:p>
            <a:pPr lvl="1">
              <a:lnSpc>
                <a:spcPct val="90000"/>
              </a:lnSpc>
            </a:pPr>
            <a:r>
              <a:rPr lang="en-US" altLang="en-US" sz="1800" dirty="0"/>
              <a:t>Whether significant or not</a:t>
            </a:r>
            <a:endParaRPr lang="en-US" altLang="en-US" sz="1800" dirty="0">
              <a:solidFill>
                <a:schemeClr val="hlink"/>
              </a:solidFill>
            </a:endParaRPr>
          </a:p>
          <a:p>
            <a:pPr lvl="1">
              <a:lnSpc>
                <a:spcPct val="90000"/>
              </a:lnSpc>
            </a:pPr>
            <a:r>
              <a:rPr lang="en-US" altLang="en-US" sz="1800" dirty="0">
                <a:solidFill>
                  <a:schemeClr val="hlink"/>
                </a:solidFill>
              </a:rPr>
              <a:t>Without bias or interpretation</a:t>
            </a:r>
            <a:endParaRPr lang="en-US" altLang="en-US" sz="1600" dirty="0"/>
          </a:p>
          <a:p>
            <a:pPr lvl="1">
              <a:lnSpc>
                <a:spcPct val="90000"/>
              </a:lnSpc>
            </a:pPr>
            <a:r>
              <a:rPr lang="en-US" altLang="en-US" sz="1800" dirty="0"/>
              <a:t>Do not include weaknesses, strengths of study, </a:t>
            </a:r>
            <a:r>
              <a:rPr lang="en-US" altLang="en-US" sz="1800" dirty="0" err="1"/>
              <a:t>ie</a:t>
            </a:r>
            <a:r>
              <a:rPr lang="en-US" altLang="en-US" sz="1800" dirty="0"/>
              <a:t> don’t discuss results</a:t>
            </a:r>
          </a:p>
          <a:p>
            <a:pPr lvl="1">
              <a:lnSpc>
                <a:spcPct val="90000"/>
              </a:lnSpc>
            </a:pPr>
            <a:endParaRPr lang="en-US" altLang="en-US" sz="1800" dirty="0"/>
          </a:p>
          <a:p>
            <a:pPr>
              <a:lnSpc>
                <a:spcPct val="90000"/>
              </a:lnSpc>
            </a:pPr>
            <a:r>
              <a:rPr lang="en-US" altLang="en-US" sz="2000" dirty="0"/>
              <a:t>List experiments </a:t>
            </a:r>
            <a:r>
              <a:rPr lang="en-US" altLang="en-US" sz="2000" dirty="0">
                <a:solidFill>
                  <a:schemeClr val="hlink"/>
                </a:solidFill>
              </a:rPr>
              <a:t>in order listed in methods</a:t>
            </a:r>
          </a:p>
          <a:p>
            <a:pPr>
              <a:lnSpc>
                <a:spcPct val="90000"/>
              </a:lnSpc>
              <a:buFont typeface="Wingdings" panose="05000000000000000000" pitchFamily="2" charset="2"/>
              <a:buNone/>
            </a:pPr>
            <a:endParaRPr lang="en-US" altLang="en-US" sz="2000" dirty="0"/>
          </a:p>
          <a:p>
            <a:pPr>
              <a:lnSpc>
                <a:spcPct val="90000"/>
              </a:lnSpc>
            </a:pPr>
            <a:r>
              <a:rPr lang="en-US" altLang="en-US" sz="2000" dirty="0"/>
              <a:t>Use </a:t>
            </a:r>
            <a:r>
              <a:rPr lang="en-US" altLang="en-US" sz="2000" dirty="0">
                <a:solidFill>
                  <a:schemeClr val="hlink"/>
                </a:solidFill>
              </a:rPr>
              <a:t>logical</a:t>
            </a:r>
            <a:r>
              <a:rPr lang="en-US" altLang="en-US" sz="2000" dirty="0"/>
              <a:t> headers and group your findings</a:t>
            </a:r>
          </a:p>
          <a:p>
            <a:pPr lvl="1">
              <a:lnSpc>
                <a:spcPct val="90000"/>
              </a:lnSpc>
            </a:pPr>
            <a:r>
              <a:rPr lang="en-US" altLang="en-US" sz="1800" dirty="0"/>
              <a:t>Characteristics of study subjects</a:t>
            </a:r>
          </a:p>
          <a:p>
            <a:pPr lvl="1">
              <a:lnSpc>
                <a:spcPct val="90000"/>
              </a:lnSpc>
            </a:pPr>
            <a:r>
              <a:rPr lang="en-US" altLang="en-US" sz="1800" dirty="0"/>
              <a:t>Findings in order listed in methods</a:t>
            </a:r>
          </a:p>
          <a:p>
            <a:pPr lvl="1">
              <a:lnSpc>
                <a:spcPct val="90000"/>
              </a:lnSpc>
            </a:pPr>
            <a:r>
              <a:rPr lang="en-US" altLang="en-US" sz="1800" dirty="0"/>
              <a:t>General to specific</a:t>
            </a:r>
          </a:p>
          <a:p>
            <a:pPr lvl="1">
              <a:lnSpc>
                <a:spcPct val="90000"/>
              </a:lnSpc>
            </a:pPr>
            <a:endParaRPr lang="en-US" altLang="en-US" sz="1800" dirty="0"/>
          </a:p>
          <a:p>
            <a:pPr>
              <a:lnSpc>
                <a:spcPct val="90000"/>
              </a:lnSpc>
            </a:pPr>
            <a:r>
              <a:rPr lang="en-US" altLang="en-US" sz="2000" dirty="0"/>
              <a:t>Use </a:t>
            </a:r>
            <a:r>
              <a:rPr lang="en-US" altLang="en-US" sz="2000" dirty="0">
                <a:solidFill>
                  <a:schemeClr val="hlink"/>
                </a:solidFill>
              </a:rPr>
              <a:t>past tense</a:t>
            </a:r>
          </a:p>
          <a:p>
            <a:pPr>
              <a:lnSpc>
                <a:spcPct val="90000"/>
              </a:lnSpc>
            </a:pPr>
            <a:endParaRPr lang="en-US" altLang="en-US" sz="2000" dirty="0"/>
          </a:p>
          <a:p>
            <a:pPr>
              <a:lnSpc>
                <a:spcPct val="90000"/>
              </a:lnSpc>
            </a:pPr>
            <a:r>
              <a:rPr lang="en-US" altLang="en-US" sz="2000" dirty="0"/>
              <a:t>Results </a:t>
            </a:r>
            <a:r>
              <a:rPr lang="en-US" altLang="en-US" sz="2000" dirty="0">
                <a:solidFill>
                  <a:schemeClr val="hlink"/>
                </a:solidFill>
              </a:rPr>
              <a:t>confirm or reject your hypothesis</a:t>
            </a:r>
            <a:r>
              <a:rPr lang="en-US" altLang="en-US" sz="2000" dirty="0"/>
              <a:t>: they do not prove anything.</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50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450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450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50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4509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4509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450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4509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45091">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45091">
                                            <p:txEl>
                                              <p:pRg st="12" end="1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4509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685800" y="152400"/>
            <a:ext cx="7772400" cy="1143000"/>
          </a:xfrm>
        </p:spPr>
        <p:txBody>
          <a:bodyPr/>
          <a:lstStyle/>
          <a:p>
            <a:r>
              <a:rPr lang="en-US" altLang="en-US"/>
              <a:t>Results</a:t>
            </a:r>
          </a:p>
        </p:txBody>
      </p:sp>
      <p:sp>
        <p:nvSpPr>
          <p:cNvPr id="78851" name="Rectangle 3"/>
          <p:cNvSpPr>
            <a:spLocks noGrp="1" noRot="1" noChangeArrowheads="1"/>
          </p:cNvSpPr>
          <p:nvPr>
            <p:ph idx="1"/>
          </p:nvPr>
        </p:nvSpPr>
        <p:spPr>
          <a:xfrm>
            <a:off x="457200" y="1143000"/>
            <a:ext cx="8458200" cy="5105400"/>
          </a:xfrm>
        </p:spPr>
        <p:txBody>
          <a:bodyPr>
            <a:normAutofit fontScale="92500"/>
          </a:bodyPr>
          <a:lstStyle/>
          <a:p>
            <a:pPr>
              <a:lnSpc>
                <a:spcPct val="90000"/>
              </a:lnSpc>
            </a:pPr>
            <a:r>
              <a:rPr lang="en-US" altLang="en-US" sz="2400">
                <a:solidFill>
                  <a:schemeClr val="hlink"/>
                </a:solidFill>
              </a:rPr>
              <a:t>Short</a:t>
            </a:r>
            <a:r>
              <a:rPr lang="en-US" altLang="en-US" sz="2400"/>
              <a:t> and to the point—Main or most important findings first</a:t>
            </a:r>
          </a:p>
          <a:p>
            <a:pPr>
              <a:lnSpc>
                <a:spcPct val="90000"/>
              </a:lnSpc>
            </a:pPr>
            <a:r>
              <a:rPr lang="en-US" altLang="en-US" sz="2400"/>
              <a:t>Present only data directly relevant to the study—</a:t>
            </a:r>
            <a:r>
              <a:rPr lang="en-US" altLang="en-US" sz="2400">
                <a:solidFill>
                  <a:schemeClr val="hlink"/>
                </a:solidFill>
              </a:rPr>
              <a:t>focus</a:t>
            </a:r>
            <a:endParaRPr lang="en-US" altLang="en-US" sz="2400"/>
          </a:p>
          <a:p>
            <a:pPr>
              <a:lnSpc>
                <a:spcPct val="90000"/>
              </a:lnSpc>
            </a:pPr>
            <a:r>
              <a:rPr lang="en-US" altLang="en-US" sz="2400">
                <a:solidFill>
                  <a:schemeClr val="hlink"/>
                </a:solidFill>
              </a:rPr>
              <a:t>Don’t repeat methods </a:t>
            </a:r>
            <a:r>
              <a:rPr lang="en-US" altLang="en-US" sz="2400"/>
              <a:t>but you may remind the reader briefly how you measured something.</a:t>
            </a:r>
          </a:p>
          <a:p>
            <a:pPr>
              <a:lnSpc>
                <a:spcPct val="90000"/>
              </a:lnSpc>
            </a:pPr>
            <a:r>
              <a:rPr lang="en-US" altLang="en-US" sz="2400"/>
              <a:t>Allow the data to </a:t>
            </a:r>
            <a:r>
              <a:rPr lang="en-US" altLang="en-US" sz="2400">
                <a:solidFill>
                  <a:schemeClr val="hlink"/>
                </a:solidFill>
              </a:rPr>
              <a:t>speak for itself</a:t>
            </a:r>
            <a:r>
              <a:rPr lang="en-US" altLang="en-US" sz="2400"/>
              <a:t>—use tables/figures —construct them first and use as a basis for writing</a:t>
            </a:r>
          </a:p>
          <a:p>
            <a:pPr>
              <a:lnSpc>
                <a:spcPct val="90000"/>
              </a:lnSpc>
            </a:pPr>
            <a:r>
              <a:rPr lang="en-US" altLang="en-US" sz="2400"/>
              <a:t>In Tables and Figures, be </a:t>
            </a:r>
            <a:r>
              <a:rPr lang="en-US" altLang="en-US" sz="2400">
                <a:solidFill>
                  <a:schemeClr val="hlink"/>
                </a:solidFill>
              </a:rPr>
              <a:t>descriptive, specific</a:t>
            </a:r>
            <a:r>
              <a:rPr lang="en-US" altLang="en-US" sz="2400"/>
              <a:t>. Do not repeat the obvious:</a:t>
            </a:r>
          </a:p>
          <a:p>
            <a:pPr lvl="1">
              <a:lnSpc>
                <a:spcPct val="90000"/>
              </a:lnSpc>
            </a:pPr>
            <a:r>
              <a:rPr lang="en-US" altLang="en-US" sz="1800">
                <a:solidFill>
                  <a:schemeClr val="hlink"/>
                </a:solidFill>
              </a:rPr>
              <a:t>NO:</a:t>
            </a:r>
            <a:r>
              <a:rPr lang="en-US" altLang="en-US" sz="1800"/>
              <a:t> Results of the kidney lead analysis are shown in Table 1.</a:t>
            </a:r>
          </a:p>
          <a:p>
            <a:pPr lvl="1">
              <a:lnSpc>
                <a:spcPct val="90000"/>
              </a:lnSpc>
            </a:pPr>
            <a:r>
              <a:rPr lang="en-US" altLang="en-US" sz="1800">
                <a:solidFill>
                  <a:schemeClr val="hlink"/>
                </a:solidFill>
              </a:rPr>
              <a:t>YES:</a:t>
            </a:r>
            <a:r>
              <a:rPr lang="en-US" altLang="en-US" sz="1800"/>
              <a:t> Kidney lead concentrations increased in group 1 over the first 10 study weeks  (Table 1).</a:t>
            </a:r>
          </a:p>
          <a:p>
            <a:pPr>
              <a:lnSpc>
                <a:spcPct val="90000"/>
              </a:lnSpc>
            </a:pPr>
            <a:r>
              <a:rPr lang="en-US" altLang="en-US" sz="2400"/>
              <a:t>Present </a:t>
            </a:r>
            <a:r>
              <a:rPr lang="en-US" altLang="en-US" sz="2400">
                <a:solidFill>
                  <a:schemeClr val="hlink"/>
                </a:solidFill>
              </a:rPr>
              <a:t>absolute numbers and percentages</a:t>
            </a:r>
            <a:r>
              <a:rPr lang="en-US" altLang="en-US" sz="2400"/>
              <a:t> so reviewers can judge the significance of the findings.</a:t>
            </a:r>
          </a:p>
          <a:p>
            <a:pPr>
              <a:lnSpc>
                <a:spcPct val="90000"/>
              </a:lnSpc>
            </a:pPr>
            <a:r>
              <a:rPr lang="en-US" altLang="en-US" sz="2400">
                <a:solidFill>
                  <a:schemeClr val="hlink"/>
                </a:solidFill>
              </a:rPr>
              <a:t>Statistical significance </a:t>
            </a:r>
            <a:r>
              <a:rPr lang="en-US" altLang="en-US" sz="2800">
                <a:solidFill>
                  <a:schemeClr val="hlink"/>
                </a:solidFill>
              </a:rPr>
              <a:t>≠</a:t>
            </a:r>
            <a:r>
              <a:rPr lang="en-US" altLang="en-US" sz="2400">
                <a:solidFill>
                  <a:schemeClr val="hlink"/>
                </a:solidFill>
              </a:rPr>
              <a:t> clinical significance</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8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885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885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7885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885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88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2" name="Rectangle 2"/>
          <p:cNvSpPr>
            <a:spLocks noGrp="1" noRot="1" noChangeArrowheads="1"/>
          </p:cNvSpPr>
          <p:nvPr>
            <p:ph type="title"/>
          </p:nvPr>
        </p:nvSpPr>
        <p:spPr>
          <a:xfrm>
            <a:off x="457200" y="152400"/>
            <a:ext cx="8229600" cy="1143000"/>
          </a:xfrm>
        </p:spPr>
        <p:txBody>
          <a:bodyPr/>
          <a:lstStyle/>
          <a:p>
            <a:r>
              <a:rPr lang="en-US" altLang="en-US" dirty="0"/>
              <a:t>Results—Major Mistakes</a:t>
            </a:r>
          </a:p>
        </p:txBody>
      </p:sp>
      <p:sp>
        <p:nvSpPr>
          <p:cNvPr id="327683" name="Rectangle 3"/>
          <p:cNvSpPr>
            <a:spLocks noGrp="1" noChangeArrowheads="1"/>
          </p:cNvSpPr>
          <p:nvPr>
            <p:ph idx="1"/>
          </p:nvPr>
        </p:nvSpPr>
        <p:spPr>
          <a:xfrm>
            <a:off x="670012" y="1556792"/>
            <a:ext cx="7803976" cy="4498975"/>
          </a:xfrm>
          <a:noFill/>
          <a:ln/>
        </p:spPr>
        <p:txBody>
          <a:bodyPr>
            <a:normAutofit fontScale="85000" lnSpcReduction="20000"/>
          </a:bodyPr>
          <a:lstStyle/>
          <a:p>
            <a:pPr>
              <a:lnSpc>
                <a:spcPct val="80000"/>
              </a:lnSpc>
            </a:pPr>
            <a:r>
              <a:rPr lang="en-US" altLang="en-US" sz="2800" dirty="0"/>
              <a:t>Failure to provide all the data critical to answering the research question</a:t>
            </a:r>
          </a:p>
          <a:p>
            <a:pPr>
              <a:lnSpc>
                <a:spcPct val="80000"/>
              </a:lnSpc>
            </a:pPr>
            <a:endParaRPr lang="en-US" altLang="en-US" sz="2800" dirty="0"/>
          </a:p>
          <a:p>
            <a:pPr>
              <a:lnSpc>
                <a:spcPct val="80000"/>
              </a:lnSpc>
            </a:pPr>
            <a:r>
              <a:rPr lang="en-US" altLang="en-US" sz="2800" dirty="0"/>
              <a:t>Interpreting or commenting on results</a:t>
            </a:r>
          </a:p>
          <a:p>
            <a:pPr lvl="1">
              <a:lnSpc>
                <a:spcPct val="80000"/>
              </a:lnSpc>
            </a:pPr>
            <a:r>
              <a:rPr lang="en-US" altLang="en-US" sz="2000" dirty="0"/>
              <a:t>“Six of the 20 patients required intubation, </a:t>
            </a:r>
            <a:r>
              <a:rPr lang="en-US" altLang="en-US" sz="2000" dirty="0">
                <a:solidFill>
                  <a:schemeClr val="hlink"/>
                </a:solidFill>
              </a:rPr>
              <a:t>illustrating the seriousness of this problem</a:t>
            </a:r>
            <a:r>
              <a:rPr lang="en-US" altLang="en-US" sz="2000" dirty="0"/>
              <a:t>” (belongs in </a:t>
            </a:r>
            <a:r>
              <a:rPr lang="en-US" altLang="en-US" sz="2000" dirty="0">
                <a:solidFill>
                  <a:schemeClr val="hlink"/>
                </a:solidFill>
              </a:rPr>
              <a:t>Discussion</a:t>
            </a:r>
            <a:r>
              <a:rPr lang="en-US" altLang="en-US" sz="2000" dirty="0"/>
              <a:t>)</a:t>
            </a:r>
          </a:p>
          <a:p>
            <a:pPr lvl="1">
              <a:lnSpc>
                <a:spcPct val="80000"/>
              </a:lnSpc>
            </a:pPr>
            <a:r>
              <a:rPr lang="en-US" altLang="en-US" sz="2000" dirty="0"/>
              <a:t> “Over 40% of treated rats exhibited a decreased inflammatory response, </a:t>
            </a:r>
            <a:r>
              <a:rPr lang="en-US" altLang="en-US" sz="2000" dirty="0">
                <a:solidFill>
                  <a:schemeClr val="hlink"/>
                </a:solidFill>
              </a:rPr>
              <a:t>an unexpected finding</a:t>
            </a:r>
            <a:r>
              <a:rPr lang="en-US" altLang="en-US" sz="2000" dirty="0"/>
              <a:t>” (belongs in </a:t>
            </a:r>
            <a:r>
              <a:rPr lang="en-US" altLang="en-US" sz="2000" dirty="0">
                <a:solidFill>
                  <a:schemeClr val="hlink"/>
                </a:solidFill>
              </a:rPr>
              <a:t>Discussion</a:t>
            </a:r>
            <a:r>
              <a:rPr lang="en-US" altLang="en-US" sz="2000" dirty="0"/>
              <a:t>)</a:t>
            </a:r>
            <a:endParaRPr lang="en-US" altLang="en-US" sz="2400" dirty="0"/>
          </a:p>
          <a:p>
            <a:pPr>
              <a:lnSpc>
                <a:spcPct val="80000"/>
              </a:lnSpc>
            </a:pPr>
            <a:endParaRPr lang="en-US" altLang="en-US" sz="2800" dirty="0"/>
          </a:p>
          <a:p>
            <a:pPr>
              <a:lnSpc>
                <a:spcPct val="80000"/>
              </a:lnSpc>
            </a:pPr>
            <a:r>
              <a:rPr lang="en-US" altLang="en-US" sz="2800" dirty="0"/>
              <a:t>Failure to adequately address statistical methods</a:t>
            </a:r>
          </a:p>
          <a:p>
            <a:pPr>
              <a:lnSpc>
                <a:spcPct val="80000"/>
              </a:lnSpc>
            </a:pPr>
            <a:endParaRPr lang="en-US" altLang="en-US" sz="2800" dirty="0"/>
          </a:p>
          <a:p>
            <a:pPr>
              <a:lnSpc>
                <a:spcPct val="80000"/>
              </a:lnSpc>
            </a:pPr>
            <a:r>
              <a:rPr lang="en-US" altLang="en-US" sz="2800" dirty="0"/>
              <a:t>Tables and figures inappropriate, unbalanced</a:t>
            </a:r>
          </a:p>
          <a:p>
            <a:pPr>
              <a:lnSpc>
                <a:spcPct val="80000"/>
              </a:lnSpc>
            </a:pPr>
            <a:endParaRPr lang="en-US" altLang="en-US" sz="2800" dirty="0"/>
          </a:p>
          <a:p>
            <a:pPr>
              <a:lnSpc>
                <a:spcPct val="80000"/>
              </a:lnSpc>
            </a:pPr>
            <a:r>
              <a:rPr lang="en-US" altLang="en-US" sz="2800" u="sng" dirty="0">
                <a:solidFill>
                  <a:schemeClr val="hlink"/>
                </a:solidFill>
              </a:rPr>
              <a:t>Tables and figures poorly constructed</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6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6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276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2768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68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7683">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76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Rot="1" noChangeArrowheads="1"/>
          </p:cNvSpPr>
          <p:nvPr>
            <p:ph type="title"/>
          </p:nvPr>
        </p:nvSpPr>
        <p:spPr>
          <a:xfrm>
            <a:off x="1115616" y="476672"/>
            <a:ext cx="6798734" cy="1303867"/>
          </a:xfrm>
        </p:spPr>
        <p:txBody>
          <a:bodyPr/>
          <a:lstStyle/>
          <a:p>
            <a:r>
              <a:rPr lang="en-US" altLang="en-US" dirty="0"/>
              <a:t>Discussion Construction</a:t>
            </a:r>
          </a:p>
        </p:txBody>
      </p:sp>
      <p:sp>
        <p:nvSpPr>
          <p:cNvPr id="349187" name="Rectangle 3"/>
          <p:cNvSpPr>
            <a:spLocks noGrp="1" noRot="1" noChangeArrowheads="1"/>
          </p:cNvSpPr>
          <p:nvPr>
            <p:ph idx="1"/>
          </p:nvPr>
        </p:nvSpPr>
        <p:spPr>
          <a:xfrm>
            <a:off x="833211" y="1628800"/>
            <a:ext cx="7363544" cy="4498975"/>
          </a:xfrm>
        </p:spPr>
        <p:txBody>
          <a:bodyPr>
            <a:normAutofit fontScale="92500" lnSpcReduction="10000"/>
          </a:bodyPr>
          <a:lstStyle/>
          <a:p>
            <a:pPr>
              <a:lnSpc>
                <a:spcPct val="120000"/>
              </a:lnSpc>
            </a:pPr>
            <a:r>
              <a:rPr lang="en-US" altLang="en-US" sz="2800" dirty="0"/>
              <a:t>Summarize major findings—1st paragraph</a:t>
            </a:r>
          </a:p>
          <a:p>
            <a:pPr>
              <a:lnSpc>
                <a:spcPct val="120000"/>
              </a:lnSpc>
            </a:pPr>
            <a:r>
              <a:rPr lang="en-US" altLang="en-US" sz="2800" dirty="0"/>
              <a:t>Explain how your findings relate to those of others—what do they mean?</a:t>
            </a:r>
          </a:p>
          <a:p>
            <a:pPr>
              <a:lnSpc>
                <a:spcPct val="120000"/>
              </a:lnSpc>
            </a:pPr>
            <a:r>
              <a:rPr lang="en-US" altLang="en-US" sz="2800" dirty="0"/>
              <a:t>Clinical relevance of the findings?</a:t>
            </a:r>
          </a:p>
          <a:p>
            <a:pPr>
              <a:lnSpc>
                <a:spcPct val="120000"/>
              </a:lnSpc>
            </a:pPr>
            <a:r>
              <a:rPr lang="en-US" altLang="en-US" sz="2800" dirty="0"/>
              <a:t>Limitations and how this influenced your study?</a:t>
            </a:r>
          </a:p>
          <a:p>
            <a:pPr lvl="1">
              <a:lnSpc>
                <a:spcPct val="120000"/>
              </a:lnSpc>
            </a:pPr>
            <a:r>
              <a:rPr lang="en-US" altLang="en-US" sz="2400" dirty="0"/>
              <a:t>How will you overcome these in the next studies?</a:t>
            </a:r>
          </a:p>
          <a:p>
            <a:pPr>
              <a:lnSpc>
                <a:spcPct val="120000"/>
              </a:lnSpc>
            </a:pPr>
            <a:r>
              <a:rPr lang="en-US" altLang="en-US" sz="2800" dirty="0"/>
              <a:t>Explain the implications of findings</a:t>
            </a:r>
          </a:p>
          <a:p>
            <a:pPr>
              <a:lnSpc>
                <a:spcPct val="120000"/>
              </a:lnSpc>
            </a:pPr>
            <a:r>
              <a:rPr lang="en-US" altLang="en-US" sz="2800" dirty="0"/>
              <a:t>What future direction(s) will you take?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9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9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91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918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4918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49187">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49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2" name="Rectangle 2"/>
          <p:cNvSpPr>
            <a:spLocks noGrp="1" noRot="1" noChangeArrowheads="1"/>
          </p:cNvSpPr>
          <p:nvPr>
            <p:ph type="title"/>
          </p:nvPr>
        </p:nvSpPr>
        <p:spPr>
          <a:xfrm>
            <a:off x="1115616" y="567266"/>
            <a:ext cx="6798734" cy="1303867"/>
          </a:xfrm>
        </p:spPr>
        <p:txBody>
          <a:bodyPr>
            <a:normAutofit fontScale="90000"/>
          </a:bodyPr>
          <a:lstStyle/>
          <a:p>
            <a:r>
              <a:rPr lang="en-US" altLang="en-US"/>
              <a:t>Discussion: Getting Carried Away</a:t>
            </a:r>
          </a:p>
        </p:txBody>
      </p:sp>
      <p:sp>
        <p:nvSpPr>
          <p:cNvPr id="424963" name="Rectangle 3"/>
          <p:cNvSpPr>
            <a:spLocks noGrp="1" noRot="1" noChangeArrowheads="1"/>
          </p:cNvSpPr>
          <p:nvPr>
            <p:ph idx="1"/>
          </p:nvPr>
        </p:nvSpPr>
        <p:spPr>
          <a:xfrm>
            <a:off x="1043608" y="1628800"/>
            <a:ext cx="7219528" cy="4498975"/>
          </a:xfrm>
        </p:spPr>
        <p:txBody>
          <a:bodyPr>
            <a:normAutofit fontScale="85000" lnSpcReduction="20000"/>
          </a:bodyPr>
          <a:lstStyle/>
          <a:p>
            <a:pPr>
              <a:lnSpc>
                <a:spcPct val="110000"/>
              </a:lnSpc>
            </a:pPr>
            <a:r>
              <a:rPr lang="en-US" altLang="en-US" sz="2400" dirty="0"/>
              <a:t>Few studies make discoveries changing the course of scientific direction, and so authors:</a:t>
            </a:r>
          </a:p>
          <a:p>
            <a:pPr lvl="1">
              <a:lnSpc>
                <a:spcPct val="110000"/>
              </a:lnSpc>
            </a:pPr>
            <a:r>
              <a:rPr lang="en-US" altLang="en-US" sz="2000" dirty="0"/>
              <a:t>Attempt to </a:t>
            </a:r>
            <a:r>
              <a:rPr lang="en-US" altLang="en-US" sz="2000" dirty="0">
                <a:solidFill>
                  <a:schemeClr val="hlink"/>
                </a:solidFill>
              </a:rPr>
              <a:t>overly state</a:t>
            </a:r>
            <a:r>
              <a:rPr lang="en-US" altLang="en-US" sz="2000" dirty="0"/>
              <a:t> or the importance of their findings</a:t>
            </a:r>
          </a:p>
          <a:p>
            <a:pPr lvl="1">
              <a:lnSpc>
                <a:spcPct val="110000"/>
              </a:lnSpc>
            </a:pPr>
            <a:r>
              <a:rPr lang="en-US" altLang="en-US" sz="2000" dirty="0"/>
              <a:t>Come to </a:t>
            </a:r>
            <a:r>
              <a:rPr lang="en-US" altLang="en-US" sz="2000" dirty="0">
                <a:solidFill>
                  <a:schemeClr val="hlink"/>
                </a:solidFill>
              </a:rPr>
              <a:t>erroneous or unsupported</a:t>
            </a:r>
            <a:r>
              <a:rPr lang="en-US" altLang="en-US" sz="2000" dirty="0"/>
              <a:t> conclusions</a:t>
            </a:r>
          </a:p>
          <a:p>
            <a:pPr lvl="1">
              <a:lnSpc>
                <a:spcPct val="110000"/>
              </a:lnSpc>
            </a:pPr>
            <a:r>
              <a:rPr lang="en-US" altLang="en-US" sz="2000" dirty="0">
                <a:solidFill>
                  <a:schemeClr val="hlink"/>
                </a:solidFill>
              </a:rPr>
              <a:t>Uncritically accept</a:t>
            </a:r>
            <a:r>
              <a:rPr lang="en-US" altLang="en-US" sz="2000" dirty="0"/>
              <a:t> statistical results</a:t>
            </a:r>
          </a:p>
          <a:p>
            <a:pPr lvl="1">
              <a:lnSpc>
                <a:spcPct val="110000"/>
              </a:lnSpc>
              <a:buFont typeface="Wingdings" panose="05000000000000000000" pitchFamily="2" charset="2"/>
              <a:buNone/>
            </a:pPr>
            <a:endParaRPr lang="en-US" altLang="en-US" sz="2000" dirty="0"/>
          </a:p>
          <a:p>
            <a:pPr>
              <a:lnSpc>
                <a:spcPct val="110000"/>
              </a:lnSpc>
            </a:pPr>
            <a:r>
              <a:rPr lang="en-US" altLang="en-US" sz="2400" dirty="0"/>
              <a:t>This all </a:t>
            </a:r>
            <a:r>
              <a:rPr lang="en-US" altLang="en-US" sz="2400" dirty="0">
                <a:solidFill>
                  <a:schemeClr val="hlink"/>
                </a:solidFill>
              </a:rPr>
              <a:t>distracts</a:t>
            </a:r>
            <a:r>
              <a:rPr lang="en-US" altLang="en-US" sz="2400" dirty="0"/>
              <a:t> from work’s importance and signals to the reviewer problems with the research</a:t>
            </a:r>
            <a:br>
              <a:rPr lang="en-US" altLang="en-US" sz="2400" dirty="0"/>
            </a:br>
            <a:endParaRPr lang="en-US" altLang="en-US" sz="2400" dirty="0"/>
          </a:p>
          <a:p>
            <a:pPr>
              <a:lnSpc>
                <a:spcPct val="110000"/>
              </a:lnSpc>
            </a:pPr>
            <a:r>
              <a:rPr lang="en-US" altLang="en-US" sz="2400" dirty="0"/>
              <a:t>Also results in </a:t>
            </a:r>
            <a:r>
              <a:rPr lang="en-US" altLang="en-US" sz="2400" dirty="0">
                <a:solidFill>
                  <a:schemeClr val="hlink"/>
                </a:solidFill>
              </a:rPr>
              <a:t>excessive length</a:t>
            </a:r>
            <a:r>
              <a:rPr lang="en-US" altLang="en-US" sz="2400" dirty="0"/>
              <a:t>, a common problem</a:t>
            </a:r>
          </a:p>
          <a:p>
            <a:pPr>
              <a:lnSpc>
                <a:spcPct val="110000"/>
              </a:lnSpc>
              <a:buFont typeface="Wingdings" panose="05000000000000000000" pitchFamily="2" charset="2"/>
              <a:buNone/>
            </a:pPr>
            <a:endParaRPr lang="en-US" altLang="en-US" sz="2400" dirty="0"/>
          </a:p>
          <a:p>
            <a:pPr>
              <a:lnSpc>
                <a:spcPct val="110000"/>
              </a:lnSpc>
            </a:pPr>
            <a:r>
              <a:rPr lang="en-US" altLang="en-US" sz="2400" dirty="0"/>
              <a:t>Authors should let </a:t>
            </a:r>
            <a:r>
              <a:rPr lang="en-US" altLang="en-US" sz="2400" dirty="0">
                <a:solidFill>
                  <a:schemeClr val="hlink"/>
                </a:solidFill>
              </a:rPr>
              <a:t>the data speak for themselves</a:t>
            </a:r>
            <a:endParaRPr lang="en-US" altLang="en-US" sz="2400" dirty="0"/>
          </a:p>
          <a:p>
            <a:pPr>
              <a:lnSpc>
                <a:spcPct val="110000"/>
              </a:lnSpc>
              <a:buFont typeface="Wingdings" panose="05000000000000000000" pitchFamily="2" charset="2"/>
              <a:buNone/>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4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24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24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2496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2496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2496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24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8708" name="AutoShape 4"/>
          <p:cNvSpPr>
            <a:spLocks noChangeArrowheads="1"/>
          </p:cNvSpPr>
          <p:nvPr/>
        </p:nvSpPr>
        <p:spPr bwMode="auto">
          <a:xfrm rot="5533202">
            <a:off x="3759201" y="1724025"/>
            <a:ext cx="709612" cy="6554787"/>
          </a:xfrm>
          <a:prstGeom prst="curvedLeftArrow">
            <a:avLst>
              <a:gd name="adj1" fmla="val 184743"/>
              <a:gd name="adj2" fmla="val 369486"/>
              <a:gd name="adj3" fmla="val 3333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28706" name="Rectangle 2"/>
          <p:cNvSpPr>
            <a:spLocks noGrp="1" noRot="1" noChangeArrowheads="1"/>
          </p:cNvSpPr>
          <p:nvPr>
            <p:ph type="title"/>
          </p:nvPr>
        </p:nvSpPr>
        <p:spPr>
          <a:xfrm>
            <a:off x="1259632" y="548680"/>
            <a:ext cx="6798734" cy="1303867"/>
          </a:xfrm>
        </p:spPr>
        <p:txBody>
          <a:bodyPr/>
          <a:lstStyle/>
          <a:p>
            <a:r>
              <a:rPr lang="en-US" altLang="en-US" dirty="0"/>
              <a:t>Discussion—Common Mistakes</a:t>
            </a:r>
          </a:p>
        </p:txBody>
      </p:sp>
      <p:sp>
        <p:nvSpPr>
          <p:cNvPr id="328707" name="Rectangle 3"/>
          <p:cNvSpPr>
            <a:spLocks noGrp="1" noRot="1" noChangeArrowheads="1"/>
          </p:cNvSpPr>
          <p:nvPr>
            <p:ph idx="1"/>
          </p:nvPr>
        </p:nvSpPr>
        <p:spPr>
          <a:xfrm>
            <a:off x="395536" y="1628800"/>
            <a:ext cx="8458200" cy="3328392"/>
          </a:xfrm>
        </p:spPr>
        <p:txBody>
          <a:bodyPr>
            <a:normAutofit lnSpcReduction="10000"/>
          </a:bodyPr>
          <a:lstStyle/>
          <a:p>
            <a:pPr marL="609600" indent="-609600">
              <a:lnSpc>
                <a:spcPct val="90000"/>
              </a:lnSpc>
              <a:spcAft>
                <a:spcPct val="45000"/>
              </a:spcAft>
              <a:buSzPct val="90000"/>
              <a:buFont typeface="Times" panose="02020603050405020304" pitchFamily="18" charset="0"/>
              <a:buAutoNum type="arabicPeriod"/>
            </a:pPr>
            <a:r>
              <a:rPr lang="en-US" altLang="en-US" sz="2200" dirty="0"/>
              <a:t>Unwarranted speculations</a:t>
            </a:r>
          </a:p>
          <a:p>
            <a:pPr marL="609600" indent="-609600">
              <a:lnSpc>
                <a:spcPct val="90000"/>
              </a:lnSpc>
              <a:spcAft>
                <a:spcPct val="45000"/>
              </a:spcAft>
              <a:buSzPct val="90000"/>
              <a:buFont typeface="Times" panose="02020603050405020304" pitchFamily="18" charset="0"/>
              <a:buAutoNum type="arabicPeriod" startAt="2"/>
            </a:pPr>
            <a:r>
              <a:rPr lang="en-US" altLang="en-US" sz="2200" dirty="0"/>
              <a:t>Injecting tangential issues</a:t>
            </a:r>
          </a:p>
          <a:p>
            <a:pPr marL="609600" indent="-609600">
              <a:lnSpc>
                <a:spcPct val="90000"/>
              </a:lnSpc>
              <a:spcAft>
                <a:spcPct val="45000"/>
              </a:spcAft>
              <a:buSzPct val="90000"/>
              <a:buFont typeface="Times" panose="02020603050405020304" pitchFamily="18" charset="0"/>
              <a:buAutoNum type="arabicPeriod" startAt="2"/>
            </a:pPr>
            <a:r>
              <a:rPr lang="en-US" altLang="en-US" sz="2200" dirty="0"/>
              <a:t>Conclusions not supported by the data</a:t>
            </a:r>
          </a:p>
          <a:p>
            <a:pPr marL="609600" indent="-609600">
              <a:lnSpc>
                <a:spcPct val="90000"/>
              </a:lnSpc>
              <a:spcAft>
                <a:spcPct val="45000"/>
              </a:spcAft>
              <a:buSzPct val="90000"/>
              <a:buFont typeface="Times" panose="02020603050405020304" pitchFamily="18" charset="0"/>
              <a:buAutoNum type="arabicPeriod" startAt="2"/>
            </a:pPr>
            <a:r>
              <a:rPr lang="en-US" altLang="en-US" sz="2200" dirty="0"/>
              <a:t>Not suggesting future directions for research</a:t>
            </a:r>
          </a:p>
          <a:p>
            <a:pPr marL="609600" indent="-609600">
              <a:lnSpc>
                <a:spcPct val="90000"/>
              </a:lnSpc>
              <a:spcAft>
                <a:spcPct val="45000"/>
              </a:spcAft>
              <a:buSzPct val="90000"/>
              <a:buFont typeface="Times" panose="02020603050405020304" pitchFamily="18" charset="0"/>
              <a:buAutoNum type="arabicPeriod" startAt="2"/>
            </a:pPr>
            <a:endParaRPr lang="en-US" altLang="en-US" sz="2600" dirty="0"/>
          </a:p>
          <a:p>
            <a:pPr marL="609600" indent="-609600" algn="ctr">
              <a:lnSpc>
                <a:spcPct val="90000"/>
              </a:lnSpc>
              <a:spcAft>
                <a:spcPct val="45000"/>
              </a:spcAft>
              <a:buSzPct val="90000"/>
              <a:buFont typeface="Times" panose="02020603050405020304" pitchFamily="18" charset="0"/>
              <a:buNone/>
            </a:pPr>
            <a:r>
              <a:rPr lang="en-US" altLang="en-US" sz="2000" b="1" dirty="0">
                <a:solidFill>
                  <a:schemeClr val="hlink"/>
                </a:solidFill>
              </a:rPr>
              <a:t>hypothesis </a:t>
            </a:r>
            <a:r>
              <a:rPr lang="en-US" altLang="en-US" sz="2000" b="1" dirty="0">
                <a:solidFill>
                  <a:schemeClr val="hlink"/>
                </a:solidFill>
                <a:latin typeface="Zapf Dingbats" charset="2"/>
              </a:rPr>
              <a:t>Ô</a:t>
            </a:r>
            <a:r>
              <a:rPr lang="en-US" altLang="en-US" sz="2000" b="1" dirty="0">
                <a:solidFill>
                  <a:schemeClr val="hlink"/>
                </a:solidFill>
              </a:rPr>
              <a:t> study </a:t>
            </a:r>
            <a:r>
              <a:rPr lang="en-US" altLang="en-US" sz="2000" b="1" dirty="0">
                <a:solidFill>
                  <a:schemeClr val="hlink"/>
                </a:solidFill>
                <a:latin typeface="Zapf Dingbats" charset="2"/>
              </a:rPr>
              <a:t>Ô</a:t>
            </a:r>
            <a:r>
              <a:rPr lang="en-US" altLang="en-US" sz="2000" b="1" dirty="0">
                <a:solidFill>
                  <a:schemeClr val="hlink"/>
                </a:solidFill>
              </a:rPr>
              <a:t> data/results </a:t>
            </a:r>
            <a:r>
              <a:rPr lang="en-US" altLang="en-US" sz="2000" b="1" dirty="0">
                <a:solidFill>
                  <a:schemeClr val="hlink"/>
                </a:solidFill>
                <a:latin typeface="Zapf Dingbats" charset="2"/>
              </a:rPr>
              <a:t>Ô</a:t>
            </a:r>
            <a:r>
              <a:rPr lang="en-US" altLang="en-US" sz="2000" b="1" dirty="0">
                <a:solidFill>
                  <a:schemeClr val="hlink"/>
                </a:solidFill>
              </a:rPr>
              <a:t> conclusions </a:t>
            </a:r>
          </a:p>
          <a:p>
            <a:pPr marL="609600" indent="-609600" algn="ctr">
              <a:lnSpc>
                <a:spcPct val="90000"/>
              </a:lnSpc>
              <a:spcAft>
                <a:spcPct val="45000"/>
              </a:spcAft>
              <a:buSzPct val="90000"/>
              <a:buFont typeface="Times" panose="02020603050405020304" pitchFamily="18" charset="0"/>
              <a:buNone/>
            </a:pPr>
            <a:r>
              <a:rPr lang="en-US" altLang="en-US" sz="2000" b="1" dirty="0">
                <a:latin typeface="Arial Narrow" panose="020B0606020202030204" pitchFamily="34" charset="0"/>
              </a:rPr>
              <a:t>           </a:t>
            </a:r>
            <a:r>
              <a:rPr lang="en-US" altLang="en-US" sz="2000" b="1" dirty="0">
                <a:solidFill>
                  <a:schemeClr val="tx2"/>
                </a:solidFill>
                <a:latin typeface="Arial Narrow" panose="020B0606020202030204" pitchFamily="34" charset="0"/>
              </a:rPr>
              <a:t>TIGHT   PACKAGE</a:t>
            </a:r>
            <a:endParaRPr lang="en-US"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87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870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870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870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28707">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87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2870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28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animBg="1"/>
      <p:bldP spid="328706" grpId="0" autoUpdateAnimBg="0"/>
      <p:bldP spid="32870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6226" name="Rectangle 2"/>
          <p:cNvSpPr>
            <a:spLocks noGrp="1" noRot="1" noChangeArrowheads="1"/>
          </p:cNvSpPr>
          <p:nvPr>
            <p:ph type="title"/>
          </p:nvPr>
        </p:nvSpPr>
        <p:spPr>
          <a:xfrm>
            <a:off x="1259632" y="692696"/>
            <a:ext cx="6798734" cy="1303867"/>
          </a:xfrm>
        </p:spPr>
        <p:txBody>
          <a:bodyPr/>
          <a:lstStyle/>
          <a:p>
            <a:r>
              <a:rPr lang="en-US" altLang="en-US" dirty="0"/>
              <a:t>The Avoidable Downfall</a:t>
            </a:r>
          </a:p>
        </p:txBody>
      </p:sp>
      <p:sp>
        <p:nvSpPr>
          <p:cNvPr id="436227" name="Rectangle 3"/>
          <p:cNvSpPr>
            <a:spLocks noGrp="1" noRot="1" noChangeArrowheads="1"/>
          </p:cNvSpPr>
          <p:nvPr>
            <p:ph idx="1"/>
          </p:nvPr>
        </p:nvSpPr>
        <p:spPr>
          <a:xfrm>
            <a:off x="755576" y="1700808"/>
            <a:ext cx="8686800" cy="4498975"/>
          </a:xfrm>
        </p:spPr>
        <p:txBody>
          <a:bodyPr>
            <a:normAutofit fontScale="92500" lnSpcReduction="20000"/>
          </a:bodyPr>
          <a:lstStyle/>
          <a:p>
            <a:pPr>
              <a:lnSpc>
                <a:spcPct val="110000"/>
              </a:lnSpc>
              <a:buFont typeface="Wingdings" panose="05000000000000000000" pitchFamily="2" charset="2"/>
              <a:buNone/>
            </a:pPr>
            <a:r>
              <a:rPr lang="en-US" altLang="en-US" sz="2800" b="1" dirty="0">
                <a:solidFill>
                  <a:schemeClr val="hlink"/>
                </a:solidFill>
              </a:rPr>
              <a:t>Your </a:t>
            </a:r>
            <a:r>
              <a:rPr lang="en-US" altLang="en-US" sz="2800" b="1" u="sng" dirty="0">
                <a:solidFill>
                  <a:schemeClr val="hlink"/>
                </a:solidFill>
              </a:rPr>
              <a:t>research</a:t>
            </a:r>
            <a:endParaRPr lang="en-US" altLang="en-US" sz="2000" dirty="0"/>
          </a:p>
          <a:p>
            <a:pPr>
              <a:lnSpc>
                <a:spcPct val="110000"/>
              </a:lnSpc>
            </a:pPr>
            <a:r>
              <a:rPr lang="en-US" altLang="en-US" sz="2800" dirty="0"/>
              <a:t>Carefully </a:t>
            </a:r>
            <a:r>
              <a:rPr lang="en-US" altLang="en-US" sz="2800" dirty="0">
                <a:solidFill>
                  <a:schemeClr val="hlink"/>
                </a:solidFill>
              </a:rPr>
              <a:t>planned</a:t>
            </a:r>
            <a:endParaRPr lang="en-US" altLang="en-US" sz="2800" dirty="0"/>
          </a:p>
          <a:p>
            <a:pPr>
              <a:lnSpc>
                <a:spcPct val="110000"/>
              </a:lnSpc>
            </a:pPr>
            <a:r>
              <a:rPr lang="en-US" altLang="en-US" sz="2800" dirty="0">
                <a:solidFill>
                  <a:schemeClr val="hlink"/>
                </a:solidFill>
              </a:rPr>
              <a:t>Novel</a:t>
            </a:r>
            <a:endParaRPr lang="en-US" altLang="en-US" sz="2800" dirty="0"/>
          </a:p>
          <a:p>
            <a:pPr>
              <a:lnSpc>
                <a:spcPct val="110000"/>
              </a:lnSpc>
            </a:pPr>
            <a:r>
              <a:rPr lang="en-US" altLang="en-US" sz="2800" dirty="0"/>
              <a:t>Flawlessly </a:t>
            </a:r>
            <a:r>
              <a:rPr lang="en-US" altLang="en-US" sz="2800" dirty="0">
                <a:solidFill>
                  <a:schemeClr val="hlink"/>
                </a:solidFill>
              </a:rPr>
              <a:t>designed</a:t>
            </a:r>
            <a:r>
              <a:rPr lang="en-US" altLang="en-US" sz="2800" dirty="0"/>
              <a:t> </a:t>
            </a:r>
            <a:r>
              <a:rPr lang="en-US" altLang="en-US" sz="2800" dirty="0">
                <a:solidFill>
                  <a:schemeClr val="hlink"/>
                </a:solidFill>
              </a:rPr>
              <a:t>and</a:t>
            </a:r>
            <a:r>
              <a:rPr lang="en-US" altLang="en-US" sz="2800" dirty="0"/>
              <a:t> </a:t>
            </a:r>
            <a:r>
              <a:rPr lang="en-US" altLang="en-US" sz="2800" dirty="0">
                <a:solidFill>
                  <a:schemeClr val="hlink"/>
                </a:solidFill>
              </a:rPr>
              <a:t>executed</a:t>
            </a:r>
            <a:endParaRPr lang="en-US" altLang="en-US" sz="2800" dirty="0"/>
          </a:p>
          <a:p>
            <a:pPr>
              <a:lnSpc>
                <a:spcPct val="110000"/>
              </a:lnSpc>
              <a:buFont typeface="Wingdings" panose="05000000000000000000" pitchFamily="2" charset="2"/>
              <a:buNone/>
            </a:pPr>
            <a:endParaRPr lang="en-US" altLang="en-US" sz="2800" b="1" dirty="0"/>
          </a:p>
          <a:p>
            <a:pPr>
              <a:lnSpc>
                <a:spcPct val="110000"/>
              </a:lnSpc>
              <a:buFont typeface="Wingdings" panose="05000000000000000000" pitchFamily="2" charset="2"/>
              <a:buNone/>
            </a:pPr>
            <a:r>
              <a:rPr lang="en-US" altLang="en-US" sz="2800" b="1" dirty="0">
                <a:solidFill>
                  <a:schemeClr val="hlink"/>
                </a:solidFill>
              </a:rPr>
              <a:t>Your </a:t>
            </a:r>
            <a:r>
              <a:rPr lang="en-US" altLang="en-US" sz="2800" b="1" u="sng" dirty="0">
                <a:solidFill>
                  <a:schemeClr val="hlink"/>
                </a:solidFill>
              </a:rPr>
              <a:t>paper</a:t>
            </a:r>
            <a:endParaRPr lang="en-US" altLang="en-US" sz="2800" dirty="0"/>
          </a:p>
          <a:p>
            <a:pPr>
              <a:lnSpc>
                <a:spcPct val="110000"/>
              </a:lnSpc>
            </a:pPr>
            <a:r>
              <a:rPr lang="en-US" altLang="en-US" sz="2800" dirty="0"/>
              <a:t>Poorly designed and written—</a:t>
            </a:r>
            <a:r>
              <a:rPr lang="en-US" altLang="en-US" sz="2800" dirty="0">
                <a:solidFill>
                  <a:schemeClr val="hlink"/>
                </a:solidFill>
              </a:rPr>
              <a:t>rejected or delayed</a:t>
            </a:r>
            <a:endParaRPr lang="en-US" altLang="en-US" sz="2800" i="1" dirty="0"/>
          </a:p>
          <a:p>
            <a:pPr>
              <a:lnSpc>
                <a:spcPct val="110000"/>
              </a:lnSpc>
            </a:pPr>
            <a:r>
              <a:rPr lang="en-US" altLang="en-US" sz="2800" dirty="0"/>
              <a:t>The </a:t>
            </a:r>
            <a:r>
              <a:rPr lang="en-US" altLang="en-US" sz="2800" dirty="0">
                <a:solidFill>
                  <a:schemeClr val="hlink"/>
                </a:solidFill>
              </a:rPr>
              <a:t>loss or delay</a:t>
            </a:r>
            <a:r>
              <a:rPr lang="en-US" altLang="en-US" sz="2800" dirty="0"/>
              <a:t> of disseminating important critical information to the science community</a:t>
            </a:r>
            <a:endParaRPr lang="en-US" altLang="en-US" sz="2800" i="1" dirty="0"/>
          </a:p>
          <a:p>
            <a:pPr>
              <a:lnSpc>
                <a:spcPct val="110000"/>
              </a:lnSpc>
              <a:buFont typeface="Wingdings" panose="05000000000000000000" pitchFamily="2" charset="2"/>
              <a:buNone/>
            </a:pPr>
            <a:endParaRPr lang="en-US" altLang="en-US" sz="10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6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62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62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622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622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362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2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1101989" y="502663"/>
            <a:ext cx="6798734" cy="1303867"/>
          </a:xfrm>
        </p:spPr>
        <p:txBody>
          <a:bodyPr/>
          <a:lstStyle/>
          <a:p>
            <a:r>
              <a:rPr lang="en-US" altLang="en-US"/>
              <a:t>Sections Unbalanced</a:t>
            </a:r>
          </a:p>
        </p:txBody>
      </p:sp>
      <p:graphicFrame>
        <p:nvGraphicFramePr>
          <p:cNvPr id="428035" name="Object 3"/>
          <p:cNvGraphicFramePr>
            <a:graphicFrameLocks noChangeAspect="1"/>
          </p:cNvGraphicFramePr>
          <p:nvPr/>
        </p:nvGraphicFramePr>
        <p:xfrm>
          <a:off x="-141288" y="1357313"/>
          <a:ext cx="9285288" cy="5500687"/>
        </p:xfrm>
        <a:graphic>
          <a:graphicData uri="http://schemas.openxmlformats.org/presentationml/2006/ole">
            <mc:AlternateContent xmlns:mc="http://schemas.openxmlformats.org/markup-compatibility/2006">
              <mc:Choice xmlns:v="urn:schemas-microsoft-com:vml" Requires="v">
                <p:oleObj spid="_x0000_s428043" name="Chart" r:id="rId3" imgW="6858118" imgH="4067089" progId="MSGraph.Chart.8">
                  <p:embed followColorScheme="full"/>
                </p:oleObj>
              </mc:Choice>
              <mc:Fallback>
                <p:oleObj name="Chart" r:id="rId3" imgW="6858118" imgH="4067089" progId="MSGraph.Chart.8">
                  <p:embed followColorScheme="full"/>
                  <p:pic>
                    <p:nvPicPr>
                      <p:cNvPr id="0" name="Object 3"/>
                      <p:cNvPicPr>
                        <a:picLocks noChangeAspect="1" noChangeArrowheads="1"/>
                      </p:cNvPicPr>
                      <p:nvPr/>
                    </p:nvPicPr>
                    <p:blipFill>
                      <a:blip r:embed="rId4"/>
                      <a:srcRect/>
                      <a:stretch>
                        <a:fillRect/>
                      </a:stretch>
                    </p:blipFill>
                    <p:spPr bwMode="auto">
                      <a:xfrm>
                        <a:off x="-141288" y="1357313"/>
                        <a:ext cx="9285288" cy="550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8037" name="Text Box 5"/>
          <p:cNvSpPr txBox="1">
            <a:spLocks noChangeArrowheads="1"/>
          </p:cNvSpPr>
          <p:nvPr/>
        </p:nvSpPr>
        <p:spPr bwMode="auto">
          <a:xfrm>
            <a:off x="4343400" y="16002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hlink"/>
                </a:solidFill>
                <a:effectLst>
                  <a:outerShdw blurRad="38100" dist="38100" dir="2700000" algn="tl">
                    <a:srgbClr val="000000"/>
                  </a:outerShdw>
                </a:effectLst>
                <a:latin typeface="Tahoma" panose="020B0604030504040204" pitchFamily="34" charset="0"/>
              </a:rPr>
              <a:t>Article 3650 words</a:t>
            </a:r>
            <a:endParaRPr lang="en-US" altLang="en-US">
              <a:effectLst>
                <a:outerShdw blurRad="38100" dist="38100" dir="2700000" algn="tl">
                  <a:srgbClr val="000000"/>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0" name="Rectangle 4"/>
          <p:cNvSpPr>
            <a:spLocks noGrp="1" noChangeArrowheads="1"/>
          </p:cNvSpPr>
          <p:nvPr>
            <p:ph type="title"/>
          </p:nvPr>
        </p:nvSpPr>
        <p:spPr>
          <a:xfrm>
            <a:off x="457200" y="2209800"/>
            <a:ext cx="8229600" cy="1143000"/>
          </a:xfrm>
          <a:noFill/>
          <a:ln/>
        </p:spPr>
        <p:txBody>
          <a:bodyPr>
            <a:normAutofit fontScale="90000"/>
          </a:bodyPr>
          <a:lstStyle/>
          <a:p>
            <a:r>
              <a:rPr lang="en-US" altLang="en-US" sz="5400">
                <a:solidFill>
                  <a:srgbClr val="F80000"/>
                </a:solidFill>
              </a:rPr>
              <a:t/>
            </a:r>
            <a:br>
              <a:rPr lang="en-US" altLang="en-US" sz="5400">
                <a:solidFill>
                  <a:srgbClr val="F80000"/>
                </a:solidFill>
              </a:rPr>
            </a:br>
            <a:r>
              <a:rPr lang="en-US" altLang="en-US" sz="5400">
                <a:solidFill>
                  <a:srgbClr val="F80000"/>
                </a:solidFill>
              </a:rPr>
              <a:t>From The Journal</a:t>
            </a:r>
            <a:br>
              <a:rPr lang="en-US" altLang="en-US" sz="5400">
                <a:solidFill>
                  <a:srgbClr val="F80000"/>
                </a:solidFill>
              </a:rPr>
            </a:br>
            <a:r>
              <a:rPr lang="en-US" altLang="en-US" sz="5400">
                <a:solidFill>
                  <a:srgbClr val="F80000"/>
                </a:solidFill>
              </a:rPr>
              <a:t> </a:t>
            </a:r>
            <a:br>
              <a:rPr lang="en-US" altLang="en-US" sz="5400">
                <a:solidFill>
                  <a:srgbClr val="F80000"/>
                </a:solidFill>
              </a:rPr>
            </a:br>
            <a:r>
              <a:rPr lang="en-US" altLang="en-US" sz="5400">
                <a:solidFill>
                  <a:srgbClr val="F80000"/>
                </a:solidFill>
              </a:rPr>
              <a:t>Editor’s Perspective</a:t>
            </a:r>
            <a:br>
              <a:rPr lang="en-US" altLang="en-US" sz="5400">
                <a:solidFill>
                  <a:srgbClr val="F80000"/>
                </a:solidFill>
              </a:rPr>
            </a:br>
            <a:r>
              <a:rPr lang="en-US" altLang="en-US" sz="5400">
                <a:solidFill>
                  <a:srgbClr val="F80000"/>
                </a:solidFill>
              </a:rPr>
              <a:t/>
            </a:r>
            <a:br>
              <a:rPr lang="en-US" altLang="en-US" sz="5400">
                <a:solidFill>
                  <a:srgbClr val="F80000"/>
                </a:solidFill>
              </a:rPr>
            </a:br>
            <a:endParaRPr lang="en-US" altLang="en-US"/>
          </a:p>
        </p:txBody>
      </p:sp>
      <p:sp>
        <p:nvSpPr>
          <p:cNvPr id="418823" name="Text Box 7"/>
          <p:cNvSpPr txBox="1">
            <a:spLocks noChangeArrowheads="1"/>
          </p:cNvSpPr>
          <p:nvPr/>
        </p:nvSpPr>
        <p:spPr bwMode="auto">
          <a:xfrm>
            <a:off x="3260725" y="4689475"/>
            <a:ext cx="405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22" name="Rectangle 2"/>
          <p:cNvSpPr>
            <a:spLocks noGrp="1" noRot="1" noChangeArrowheads="1"/>
          </p:cNvSpPr>
          <p:nvPr>
            <p:ph type="title"/>
          </p:nvPr>
        </p:nvSpPr>
        <p:spPr/>
        <p:txBody>
          <a:bodyPr>
            <a:normAutofit fontScale="90000"/>
          </a:bodyPr>
          <a:lstStyle/>
          <a:p>
            <a:r>
              <a:rPr lang="en-US" altLang="en-US"/>
              <a:t>Prepare Your Manuscript Carefully</a:t>
            </a:r>
          </a:p>
        </p:txBody>
      </p:sp>
      <p:sp>
        <p:nvSpPr>
          <p:cNvPr id="440323" name="Rectangle 3"/>
          <p:cNvSpPr>
            <a:spLocks noGrp="1" noRot="1" noChangeArrowheads="1"/>
          </p:cNvSpPr>
          <p:nvPr>
            <p:ph idx="1"/>
          </p:nvPr>
        </p:nvSpPr>
        <p:spPr/>
        <p:txBody>
          <a:bodyPr>
            <a:normAutofit fontScale="85000" lnSpcReduction="20000"/>
          </a:bodyPr>
          <a:lstStyle/>
          <a:p>
            <a:pPr>
              <a:lnSpc>
                <a:spcPct val="90000"/>
              </a:lnSpc>
            </a:pPr>
            <a:r>
              <a:rPr lang="en-US" altLang="en-US" sz="2400">
                <a:solidFill>
                  <a:schemeClr val="hlink"/>
                </a:solidFill>
              </a:rPr>
              <a:t>Incorrect style irritates reviewers and editors</a:t>
            </a:r>
            <a:r>
              <a:rPr lang="en-US" altLang="en-US" sz="2400"/>
              <a:t>, and the wrong style suggests that another journal previously rejected the paper.</a:t>
            </a:r>
          </a:p>
          <a:p>
            <a:pPr>
              <a:lnSpc>
                <a:spcPct val="90000"/>
              </a:lnSpc>
            </a:pPr>
            <a:r>
              <a:rPr lang="en-US" altLang="en-US" sz="2400">
                <a:solidFill>
                  <a:schemeClr val="hlink"/>
                </a:solidFill>
              </a:rPr>
              <a:t>Edit carefully</a:t>
            </a:r>
            <a:endParaRPr lang="en-US" altLang="en-US" sz="2400"/>
          </a:p>
          <a:p>
            <a:pPr lvl="1">
              <a:lnSpc>
                <a:spcPct val="90000"/>
              </a:lnSpc>
            </a:pPr>
            <a:r>
              <a:rPr lang="en-US" altLang="en-US" sz="2000"/>
              <a:t>Eliminate spelling, punctuation, and grammar errors</a:t>
            </a:r>
          </a:p>
          <a:p>
            <a:pPr lvl="1">
              <a:lnSpc>
                <a:spcPct val="90000"/>
              </a:lnSpc>
            </a:pPr>
            <a:r>
              <a:rPr lang="en-US" altLang="en-US" sz="2000"/>
              <a:t>Good writing requires rewriting</a:t>
            </a:r>
          </a:p>
          <a:p>
            <a:pPr>
              <a:lnSpc>
                <a:spcPct val="90000"/>
              </a:lnSpc>
            </a:pPr>
            <a:r>
              <a:rPr lang="en-US" altLang="en-US" sz="2400">
                <a:solidFill>
                  <a:schemeClr val="hlink"/>
                </a:solidFill>
              </a:rPr>
              <a:t>Check accuracy of references with original sources</a:t>
            </a:r>
            <a:endParaRPr lang="en-US" altLang="en-US" sz="2400"/>
          </a:p>
          <a:p>
            <a:pPr lvl="1">
              <a:lnSpc>
                <a:spcPct val="90000"/>
              </a:lnSpc>
            </a:pPr>
            <a:r>
              <a:rPr lang="en-US" altLang="en-US" sz="2000"/>
              <a:t>Incorrect citations inconvenience the publisher and are a disservice to the reader</a:t>
            </a:r>
          </a:p>
          <a:p>
            <a:pPr>
              <a:lnSpc>
                <a:spcPct val="90000"/>
              </a:lnSpc>
            </a:pPr>
            <a:r>
              <a:rPr lang="en-US" altLang="en-US" sz="2400">
                <a:solidFill>
                  <a:schemeClr val="hlink"/>
                </a:solidFill>
              </a:rPr>
              <a:t>Double-check numerical data!</a:t>
            </a:r>
          </a:p>
          <a:p>
            <a:pPr lvl="1">
              <a:lnSpc>
                <a:spcPct val="90000"/>
              </a:lnSpc>
            </a:pPr>
            <a:r>
              <a:rPr lang="en-US" altLang="en-US" sz="2000"/>
              <a:t>Numbers in abstract, text, tables, figures, ledends, and text must be consistent and correct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403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403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403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44032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4032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4403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1346" name="Rectangle 2"/>
          <p:cNvSpPr>
            <a:spLocks noGrp="1" noRot="1" noChangeArrowheads="1"/>
          </p:cNvSpPr>
          <p:nvPr>
            <p:ph type="title"/>
          </p:nvPr>
        </p:nvSpPr>
        <p:spPr/>
        <p:txBody>
          <a:bodyPr/>
          <a:lstStyle/>
          <a:p>
            <a:r>
              <a:rPr lang="en-US" altLang="en-US"/>
              <a:t>Avoid Repetition</a:t>
            </a:r>
          </a:p>
        </p:txBody>
      </p:sp>
      <p:sp>
        <p:nvSpPr>
          <p:cNvPr id="441347" name="Rectangle 3"/>
          <p:cNvSpPr>
            <a:spLocks noGrp="1" noRot="1" noChangeArrowheads="1"/>
          </p:cNvSpPr>
          <p:nvPr>
            <p:ph idx="1"/>
          </p:nvPr>
        </p:nvSpPr>
        <p:spPr/>
        <p:txBody>
          <a:bodyPr>
            <a:normAutofit fontScale="70000" lnSpcReduction="20000"/>
          </a:bodyPr>
          <a:lstStyle/>
          <a:p>
            <a:pPr>
              <a:lnSpc>
                <a:spcPct val="110000"/>
              </a:lnSpc>
            </a:pPr>
            <a:r>
              <a:rPr lang="en-US" altLang="en-US" sz="2800"/>
              <a:t>Do not disclose </a:t>
            </a:r>
            <a:r>
              <a:rPr lang="en-US" altLang="en-US" sz="2800">
                <a:solidFill>
                  <a:schemeClr val="hlink"/>
                </a:solidFill>
              </a:rPr>
              <a:t>results in introduction</a:t>
            </a:r>
            <a:endParaRPr lang="en-US" altLang="en-US" sz="2800"/>
          </a:p>
          <a:p>
            <a:pPr>
              <a:lnSpc>
                <a:spcPct val="110000"/>
              </a:lnSpc>
            </a:pPr>
            <a:r>
              <a:rPr lang="en-US" altLang="en-US" sz="2800"/>
              <a:t>Do not </a:t>
            </a:r>
            <a:r>
              <a:rPr lang="en-US" altLang="en-US" sz="2800">
                <a:solidFill>
                  <a:schemeClr val="hlink"/>
                </a:solidFill>
              </a:rPr>
              <a:t>repeat the Introduction in Discussion</a:t>
            </a:r>
            <a:endParaRPr lang="en-US" altLang="en-US" sz="2800"/>
          </a:p>
          <a:p>
            <a:pPr>
              <a:lnSpc>
                <a:spcPct val="110000"/>
              </a:lnSpc>
            </a:pPr>
            <a:r>
              <a:rPr lang="en-US" altLang="en-US" sz="2800"/>
              <a:t>In text</a:t>
            </a:r>
            <a:endParaRPr lang="en-US" altLang="en-US" sz="2400"/>
          </a:p>
          <a:p>
            <a:pPr lvl="1">
              <a:lnSpc>
                <a:spcPct val="110000"/>
              </a:lnSpc>
            </a:pPr>
            <a:r>
              <a:rPr lang="en-US" altLang="en-US" sz="2000"/>
              <a:t>Do not </a:t>
            </a:r>
            <a:r>
              <a:rPr lang="en-US" altLang="en-US" sz="2000">
                <a:solidFill>
                  <a:schemeClr val="hlink"/>
                </a:solidFill>
              </a:rPr>
              <a:t>repeat</a:t>
            </a:r>
            <a:r>
              <a:rPr lang="en-US" altLang="en-US" sz="2000"/>
              <a:t> figure legends, table titles, or contents of the tables themselves</a:t>
            </a:r>
          </a:p>
          <a:p>
            <a:pPr>
              <a:lnSpc>
                <a:spcPct val="110000"/>
              </a:lnSpc>
            </a:pPr>
            <a:r>
              <a:rPr lang="en-US" altLang="en-US" sz="2400"/>
              <a:t>Use </a:t>
            </a:r>
            <a:r>
              <a:rPr lang="en-US" altLang="en-US" sz="2400">
                <a:solidFill>
                  <a:schemeClr val="hlink"/>
                </a:solidFill>
              </a:rPr>
              <a:t>tables sparingly</a:t>
            </a:r>
          </a:p>
          <a:p>
            <a:pPr lvl="1">
              <a:lnSpc>
                <a:spcPct val="110000"/>
              </a:lnSpc>
            </a:pPr>
            <a:r>
              <a:rPr lang="en-US" altLang="en-US" sz="2000"/>
              <a:t>Presenting a few facts in text takes less space than a table</a:t>
            </a:r>
          </a:p>
          <a:p>
            <a:pPr lvl="1">
              <a:lnSpc>
                <a:spcPct val="110000"/>
              </a:lnSpc>
            </a:pPr>
            <a:r>
              <a:rPr lang="en-US" altLang="en-US" sz="2000"/>
              <a:t>Do not use tables for presenting simple lists</a:t>
            </a:r>
          </a:p>
          <a:p>
            <a:pPr>
              <a:lnSpc>
                <a:spcPct val="110000"/>
              </a:lnSpc>
            </a:pPr>
            <a:r>
              <a:rPr lang="en-US" altLang="en-US" sz="2400"/>
              <a:t>Abbreviations, definitions, symbols in figures and tables must be </a:t>
            </a:r>
            <a:r>
              <a:rPr lang="en-US" altLang="en-US" sz="2400">
                <a:solidFill>
                  <a:schemeClr val="hlink"/>
                </a:solidFill>
              </a:rPr>
              <a:t>explained in legends and footnotes</a:t>
            </a:r>
            <a:endParaRPr lang="en-US" altLang="en-US" sz="2400"/>
          </a:p>
          <a:p>
            <a:pPr lvl="1">
              <a:lnSpc>
                <a:spcPct val="110000"/>
              </a:lnSpc>
            </a:pPr>
            <a:r>
              <a:rPr lang="en-US" altLang="en-US" sz="2000"/>
              <a:t>Never refer a reader back to text for such information</a:t>
            </a:r>
            <a:endParaRPr lang="en-US" altLang="en-US" sz="1800"/>
          </a:p>
        </p:txBody>
      </p:sp>
      <p:sp>
        <p:nvSpPr>
          <p:cNvPr id="441348" name="Rectangle 4"/>
          <p:cNvSpPr>
            <a:spLocks noChangeArrowheads="1"/>
          </p:cNvSpPr>
          <p:nvPr/>
        </p:nvSpPr>
        <p:spPr bwMode="auto">
          <a:xfrm>
            <a:off x="1147763" y="8699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1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1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13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4134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4134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44134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441347">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441347">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41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7378" name="Rectangle 2"/>
          <p:cNvSpPr>
            <a:spLocks noGrp="1" noRot="1" noChangeArrowheads="1"/>
          </p:cNvSpPr>
          <p:nvPr>
            <p:ph type="title"/>
          </p:nvPr>
        </p:nvSpPr>
        <p:spPr>
          <a:xfrm>
            <a:off x="1172633" y="692696"/>
            <a:ext cx="6798734" cy="1303867"/>
          </a:xfrm>
        </p:spPr>
        <p:txBody>
          <a:bodyPr/>
          <a:lstStyle/>
          <a:p>
            <a:r>
              <a:rPr lang="en-US" altLang="en-US"/>
              <a:t>Journal Review</a:t>
            </a:r>
          </a:p>
        </p:txBody>
      </p:sp>
      <p:sp>
        <p:nvSpPr>
          <p:cNvPr id="357379" name="Rectangle 3"/>
          <p:cNvSpPr>
            <a:spLocks noGrp="1" noRot="1" noChangeArrowheads="1"/>
          </p:cNvSpPr>
          <p:nvPr>
            <p:ph idx="1"/>
          </p:nvPr>
        </p:nvSpPr>
        <p:spPr>
          <a:xfrm>
            <a:off x="457200" y="1844824"/>
            <a:ext cx="8229600" cy="3797151"/>
          </a:xfrm>
        </p:spPr>
        <p:txBody>
          <a:bodyPr>
            <a:normAutofit fontScale="77500" lnSpcReduction="20000"/>
          </a:bodyPr>
          <a:lstStyle/>
          <a:p>
            <a:pPr>
              <a:lnSpc>
                <a:spcPct val="120000"/>
              </a:lnSpc>
              <a:spcBef>
                <a:spcPct val="0"/>
              </a:spcBef>
              <a:buSzTx/>
              <a:buFont typeface="Wingdings" panose="05000000000000000000" pitchFamily="2" charset="2"/>
              <a:buChar char="§"/>
            </a:pPr>
            <a:r>
              <a:rPr lang="en-US" altLang="en-US" sz="2400" dirty="0">
                <a:effectLst/>
              </a:rPr>
              <a:t>Full review and decision takes ~1 month</a:t>
            </a:r>
          </a:p>
          <a:p>
            <a:pPr>
              <a:lnSpc>
                <a:spcPct val="120000"/>
              </a:lnSpc>
              <a:spcBef>
                <a:spcPct val="0"/>
              </a:spcBef>
              <a:buSzTx/>
              <a:buFont typeface="Wingdings" panose="05000000000000000000" pitchFamily="2" charset="2"/>
              <a:buNone/>
            </a:pPr>
            <a:endParaRPr lang="en-US" altLang="en-US" sz="2400" dirty="0">
              <a:effectLst/>
            </a:endParaRPr>
          </a:p>
          <a:p>
            <a:pPr>
              <a:lnSpc>
                <a:spcPct val="120000"/>
              </a:lnSpc>
              <a:spcBef>
                <a:spcPct val="0"/>
              </a:spcBef>
              <a:buSzTx/>
              <a:buFont typeface="Wingdings" panose="05000000000000000000" pitchFamily="2" charset="2"/>
              <a:buChar char="§"/>
            </a:pPr>
            <a:r>
              <a:rPr lang="en-US" altLang="en-US" sz="2400" dirty="0">
                <a:effectLst/>
              </a:rPr>
              <a:t>Editors make decision based on arguments; they don’t count votes from Peer Reviewers</a:t>
            </a:r>
          </a:p>
          <a:p>
            <a:pPr>
              <a:lnSpc>
                <a:spcPct val="120000"/>
              </a:lnSpc>
              <a:spcBef>
                <a:spcPct val="0"/>
              </a:spcBef>
              <a:buSzTx/>
              <a:buFont typeface="Wingdings" panose="05000000000000000000" pitchFamily="2" charset="2"/>
              <a:buNone/>
            </a:pPr>
            <a:endParaRPr lang="en-US" altLang="en-US" sz="2400" dirty="0">
              <a:effectLst/>
            </a:endParaRPr>
          </a:p>
          <a:p>
            <a:pPr>
              <a:lnSpc>
                <a:spcPct val="120000"/>
              </a:lnSpc>
              <a:spcBef>
                <a:spcPct val="0"/>
              </a:spcBef>
              <a:buSzTx/>
              <a:buFont typeface="Wingdings" panose="05000000000000000000" pitchFamily="2" charset="2"/>
              <a:buChar char="§"/>
            </a:pPr>
            <a:r>
              <a:rPr lang="en-US" altLang="en-US" sz="2400" dirty="0">
                <a:effectLst/>
              </a:rPr>
              <a:t>Most papers undergo 2 rounds before publication</a:t>
            </a:r>
          </a:p>
          <a:p>
            <a:pPr>
              <a:lnSpc>
                <a:spcPct val="120000"/>
              </a:lnSpc>
              <a:spcBef>
                <a:spcPct val="0"/>
              </a:spcBef>
              <a:buSzTx/>
              <a:buFont typeface="Wingdings" panose="05000000000000000000" pitchFamily="2" charset="2"/>
              <a:buChar char="§"/>
            </a:pPr>
            <a:endParaRPr lang="en-US" altLang="en-US" sz="2400" dirty="0">
              <a:effectLst/>
            </a:endParaRPr>
          </a:p>
          <a:p>
            <a:pPr>
              <a:lnSpc>
                <a:spcPct val="120000"/>
              </a:lnSpc>
              <a:spcBef>
                <a:spcPct val="0"/>
              </a:spcBef>
              <a:buSzTx/>
              <a:buFont typeface="Wingdings" panose="05000000000000000000" pitchFamily="2" charset="2"/>
              <a:buChar char="§"/>
            </a:pPr>
            <a:r>
              <a:rPr lang="en-US" altLang="en-US" sz="2400" dirty="0">
                <a:effectLst/>
              </a:rPr>
              <a:t>For borderline decisions, a goal is to avoid multiple rounds of review</a:t>
            </a:r>
          </a:p>
          <a:p>
            <a:pPr>
              <a:lnSpc>
                <a:spcPct val="120000"/>
              </a:lnSpc>
              <a:spcBef>
                <a:spcPct val="0"/>
              </a:spcBef>
              <a:buSzTx/>
              <a:buFont typeface="Wingdings" panose="05000000000000000000" pitchFamily="2" charset="2"/>
              <a:buChar char="§"/>
            </a:pPr>
            <a:endParaRPr lang="en-US" altLang="en-US" sz="2400" dirty="0">
              <a:effectLst/>
            </a:endParaRPr>
          </a:p>
          <a:p>
            <a:pPr>
              <a:lnSpc>
                <a:spcPct val="120000"/>
              </a:lnSpc>
              <a:spcBef>
                <a:spcPct val="0"/>
              </a:spcBef>
              <a:buSzTx/>
              <a:buFont typeface="Wingdings" panose="05000000000000000000" pitchFamily="2" charset="2"/>
              <a:buChar char="§"/>
            </a:pPr>
            <a:r>
              <a:rPr lang="en-US" altLang="en-US" sz="2400" dirty="0">
                <a:effectLst/>
              </a:rPr>
              <a:t>Pressure to publish quickly may lead to rejection if further experiments are needed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7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73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73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737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73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6" name="Rectangle 2"/>
          <p:cNvSpPr>
            <a:spLocks noGrp="1" noRot="1" noChangeArrowheads="1"/>
          </p:cNvSpPr>
          <p:nvPr>
            <p:ph type="title"/>
          </p:nvPr>
        </p:nvSpPr>
        <p:spPr/>
        <p:txBody>
          <a:bodyPr>
            <a:normAutofit fontScale="90000"/>
          </a:bodyPr>
          <a:lstStyle/>
          <a:p>
            <a:r>
              <a:rPr lang="en-US" altLang="en-US"/>
              <a:t>What Helps or Hinders the Paper?</a:t>
            </a:r>
          </a:p>
        </p:txBody>
      </p:sp>
      <p:sp>
        <p:nvSpPr>
          <p:cNvPr id="359427" name="Rectangle 3"/>
          <p:cNvSpPr>
            <a:spLocks noGrp="1" noRot="1" noChangeArrowheads="1"/>
          </p:cNvSpPr>
          <p:nvPr>
            <p:ph idx="1"/>
          </p:nvPr>
        </p:nvSpPr>
        <p:spPr/>
        <p:txBody>
          <a:bodyPr>
            <a:normAutofit fontScale="70000" lnSpcReduction="20000"/>
          </a:bodyPr>
          <a:lstStyle/>
          <a:p>
            <a:pPr>
              <a:lnSpc>
                <a:spcPct val="90000"/>
              </a:lnSpc>
              <a:buFont typeface="Wingdings" panose="05000000000000000000" pitchFamily="2" charset="2"/>
              <a:buNone/>
            </a:pPr>
            <a:r>
              <a:rPr lang="en-US" altLang="en-US" sz="2400" b="1">
                <a:solidFill>
                  <a:schemeClr val="hlink"/>
                </a:solidFill>
              </a:rPr>
              <a:t>What Helps?</a:t>
            </a:r>
            <a:endParaRPr lang="en-US" altLang="en-US" sz="2400" b="1"/>
          </a:p>
          <a:p>
            <a:pPr>
              <a:lnSpc>
                <a:spcPct val="90000"/>
              </a:lnSpc>
              <a:buClr>
                <a:schemeClr val="accent2"/>
              </a:buClr>
              <a:buSzTx/>
              <a:buFont typeface="Wingdings" panose="05000000000000000000" pitchFamily="2" charset="2"/>
              <a:buChar char="§"/>
            </a:pPr>
            <a:r>
              <a:rPr lang="en-US" altLang="en-US" sz="2000"/>
              <a:t>New data — to a point</a:t>
            </a:r>
          </a:p>
          <a:p>
            <a:pPr>
              <a:lnSpc>
                <a:spcPct val="90000"/>
              </a:lnSpc>
              <a:buClr>
                <a:schemeClr val="accent2"/>
              </a:buClr>
              <a:buSzTx/>
              <a:buFont typeface="Wingdings" panose="05000000000000000000" pitchFamily="2" charset="2"/>
              <a:buChar char="§"/>
            </a:pPr>
            <a:r>
              <a:rPr lang="en-US" altLang="en-US" sz="2000"/>
              <a:t>Referee or Editor made factual errors (easy to prove)</a:t>
            </a:r>
          </a:p>
          <a:p>
            <a:pPr>
              <a:lnSpc>
                <a:spcPct val="90000"/>
              </a:lnSpc>
              <a:buClr>
                <a:schemeClr val="accent2"/>
              </a:buClr>
              <a:buSzTx/>
              <a:buFont typeface="Wingdings" panose="05000000000000000000" pitchFamily="2" charset="2"/>
              <a:buChar char="§"/>
            </a:pPr>
            <a:r>
              <a:rPr lang="en-US" altLang="en-US" sz="2000"/>
              <a:t>Careful and accurate response to criticisms (table)</a:t>
            </a:r>
          </a:p>
          <a:p>
            <a:pPr>
              <a:lnSpc>
                <a:spcPct val="90000"/>
              </a:lnSpc>
              <a:buClr>
                <a:schemeClr val="accent2"/>
              </a:buClr>
              <a:buSzTx/>
              <a:buFont typeface="Wingdings" panose="05000000000000000000" pitchFamily="2" charset="2"/>
              <a:buChar char="§"/>
            </a:pPr>
            <a:r>
              <a:rPr lang="en-US" altLang="en-US" sz="2000"/>
              <a:t>Telling the editor that reviews were helpful in improving the paper</a:t>
            </a:r>
          </a:p>
          <a:p>
            <a:pPr>
              <a:lnSpc>
                <a:spcPct val="90000"/>
              </a:lnSpc>
              <a:buClr>
                <a:schemeClr val="accent2"/>
              </a:buClr>
              <a:buSzTx/>
              <a:buFont typeface="Wingdings" panose="05000000000000000000" pitchFamily="2" charset="2"/>
              <a:buChar char="§"/>
            </a:pPr>
            <a:r>
              <a:rPr lang="en-US" altLang="en-US" sz="2000"/>
              <a:t>Knowing how to submit to the journal electronically — Practice!</a:t>
            </a:r>
          </a:p>
          <a:p>
            <a:pPr>
              <a:lnSpc>
                <a:spcPct val="90000"/>
              </a:lnSpc>
              <a:buClr>
                <a:srgbClr val="FF3300"/>
              </a:buClr>
              <a:buFont typeface="Wingdings" panose="05000000000000000000" pitchFamily="2" charset="2"/>
              <a:buNone/>
            </a:pPr>
            <a:endParaRPr lang="en-US" altLang="en-US" sz="2400"/>
          </a:p>
          <a:p>
            <a:pPr>
              <a:lnSpc>
                <a:spcPct val="90000"/>
              </a:lnSpc>
              <a:buClr>
                <a:srgbClr val="FF3300"/>
              </a:buClr>
              <a:buFont typeface="Wingdings" panose="05000000000000000000" pitchFamily="2" charset="2"/>
              <a:buNone/>
            </a:pPr>
            <a:r>
              <a:rPr lang="en-US" altLang="en-US" sz="2400" b="1">
                <a:solidFill>
                  <a:schemeClr val="hlink"/>
                </a:solidFill>
              </a:rPr>
              <a:t>What Doesn’t?</a:t>
            </a:r>
            <a:endParaRPr lang="en-US" altLang="en-US" sz="2400" b="1"/>
          </a:p>
          <a:p>
            <a:pPr>
              <a:lnSpc>
                <a:spcPct val="90000"/>
              </a:lnSpc>
              <a:buClr>
                <a:schemeClr val="accent2"/>
              </a:buClr>
              <a:buSzTx/>
              <a:buFont typeface="Wingdings" panose="05000000000000000000" pitchFamily="2" charset="2"/>
              <a:buChar char="§"/>
            </a:pPr>
            <a:r>
              <a:rPr lang="en-US" altLang="en-US" sz="2000"/>
              <a:t>Referees were “unfair” and the criticisms were largely “not valid”</a:t>
            </a:r>
          </a:p>
          <a:p>
            <a:pPr>
              <a:lnSpc>
                <a:spcPct val="90000"/>
              </a:lnSpc>
              <a:buClr>
                <a:schemeClr val="accent2"/>
              </a:buClr>
              <a:buSzTx/>
              <a:buFont typeface="Wingdings" panose="05000000000000000000" pitchFamily="2" charset="2"/>
              <a:buChar char="§"/>
            </a:pPr>
            <a:r>
              <a:rPr lang="en-US" altLang="en-US" sz="2000"/>
              <a:t>Guesses at referee identity followed by personal attacks</a:t>
            </a:r>
          </a:p>
          <a:p>
            <a:pPr>
              <a:lnSpc>
                <a:spcPct val="90000"/>
              </a:lnSpc>
              <a:buClr>
                <a:schemeClr val="accent2"/>
              </a:buClr>
              <a:buSzTx/>
              <a:buFont typeface="Wingdings" panose="05000000000000000000" pitchFamily="2" charset="2"/>
              <a:buChar char="§"/>
            </a:pPr>
            <a:r>
              <a:rPr lang="en-US" altLang="en-US" sz="2000"/>
              <a:t>Specific evidence of bias by referee (difficult to prove)</a:t>
            </a:r>
          </a:p>
          <a:p>
            <a:pPr>
              <a:lnSpc>
                <a:spcPct val="90000"/>
              </a:lnSpc>
              <a:buClr>
                <a:schemeClr val="accent2"/>
              </a:buClr>
              <a:buSzTx/>
              <a:buFont typeface="Wingdings" panose="05000000000000000000" pitchFamily="2" charset="2"/>
              <a:buChar char="§"/>
            </a:pPr>
            <a:r>
              <a:rPr lang="en-US" altLang="en-US" sz="2000"/>
              <a:t>Endorsements or (positive) statements about your standing and reputation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9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9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94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94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942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942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942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59427">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59427">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59427">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5942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Rot="1" noChangeArrowheads="1"/>
          </p:cNvSpPr>
          <p:nvPr>
            <p:ph type="title"/>
          </p:nvPr>
        </p:nvSpPr>
        <p:spPr/>
        <p:txBody>
          <a:bodyPr/>
          <a:lstStyle/>
          <a:p>
            <a:r>
              <a:rPr lang="en-US" altLang="en-US"/>
              <a:t>My Suggestions</a:t>
            </a:r>
          </a:p>
        </p:txBody>
      </p:sp>
      <p:sp>
        <p:nvSpPr>
          <p:cNvPr id="270339" name="Rectangle 3"/>
          <p:cNvSpPr>
            <a:spLocks noGrp="1" noRot="1" noChangeArrowheads="1"/>
          </p:cNvSpPr>
          <p:nvPr>
            <p:ph idx="1"/>
          </p:nvPr>
        </p:nvSpPr>
        <p:spPr/>
        <p:txBody>
          <a:bodyPr>
            <a:normAutofit fontScale="85000" lnSpcReduction="10000"/>
          </a:bodyPr>
          <a:lstStyle/>
          <a:p>
            <a:pPr>
              <a:lnSpc>
                <a:spcPct val="140000"/>
              </a:lnSpc>
            </a:pPr>
            <a:r>
              <a:rPr lang="en-US" altLang="en-US" sz="2400">
                <a:solidFill>
                  <a:schemeClr val="hlink"/>
                </a:solidFill>
              </a:rPr>
              <a:t>Put the manuscript away</a:t>
            </a:r>
            <a:r>
              <a:rPr lang="en-US" altLang="en-US" sz="2400"/>
              <a:t> for a couple of days</a:t>
            </a:r>
          </a:p>
          <a:p>
            <a:pPr>
              <a:lnSpc>
                <a:spcPct val="140000"/>
              </a:lnSpc>
            </a:pPr>
            <a:r>
              <a:rPr lang="en-US" altLang="en-US" sz="2400">
                <a:solidFill>
                  <a:schemeClr val="hlink"/>
                </a:solidFill>
              </a:rPr>
              <a:t>Read</a:t>
            </a:r>
            <a:r>
              <a:rPr lang="en-US" altLang="en-US" sz="2400"/>
              <a:t> troublesome areas </a:t>
            </a:r>
            <a:r>
              <a:rPr lang="en-US" altLang="en-US" sz="2400">
                <a:solidFill>
                  <a:schemeClr val="hlink"/>
                </a:solidFill>
              </a:rPr>
              <a:t>aloud</a:t>
            </a:r>
            <a:endParaRPr lang="en-US" altLang="en-US" sz="2400"/>
          </a:p>
          <a:p>
            <a:pPr>
              <a:lnSpc>
                <a:spcPct val="140000"/>
              </a:lnSpc>
            </a:pPr>
            <a:r>
              <a:rPr lang="en-US" altLang="en-US" sz="2400"/>
              <a:t>Don’t try to edit a mangled paragraph—</a:t>
            </a:r>
            <a:r>
              <a:rPr lang="en-US" altLang="en-US" sz="2400">
                <a:solidFill>
                  <a:schemeClr val="hlink"/>
                </a:solidFill>
              </a:rPr>
              <a:t>delete and rewrite it</a:t>
            </a:r>
            <a:endParaRPr lang="en-US" altLang="en-US" sz="2400"/>
          </a:p>
          <a:p>
            <a:pPr>
              <a:lnSpc>
                <a:spcPct val="140000"/>
              </a:lnSpc>
            </a:pPr>
            <a:r>
              <a:rPr lang="en-US" altLang="en-US" sz="2400"/>
              <a:t>Your colleagues </a:t>
            </a:r>
            <a:r>
              <a:rPr lang="en-US" altLang="en-US" sz="2400">
                <a:solidFill>
                  <a:schemeClr val="hlink"/>
                </a:solidFill>
              </a:rPr>
              <a:t>reviews</a:t>
            </a:r>
            <a:r>
              <a:rPr lang="en-US" altLang="en-US" sz="2400"/>
              <a:t> of writing and table/figures are valuable—don’t be defensive about edits</a:t>
            </a:r>
          </a:p>
          <a:p>
            <a:pPr>
              <a:lnSpc>
                <a:spcPct val="140000"/>
              </a:lnSpc>
            </a:pPr>
            <a:r>
              <a:rPr lang="en-US" altLang="en-US" sz="2400"/>
              <a:t>Let go of “academic” writing habits and don’t imitate others’ writing. </a:t>
            </a:r>
            <a:r>
              <a:rPr lang="en-US" altLang="en-US" sz="2400">
                <a:solidFill>
                  <a:schemeClr val="hlink"/>
                </a:solidFill>
              </a:rPr>
              <a:t>Develop your own clear, direct style</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0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0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0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0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0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8" name="Rectangle 2"/>
          <p:cNvSpPr>
            <a:spLocks noGrp="1" noRot="1" noChangeArrowheads="1"/>
          </p:cNvSpPr>
          <p:nvPr>
            <p:ph type="title"/>
          </p:nvPr>
        </p:nvSpPr>
        <p:spPr>
          <a:xfrm>
            <a:off x="1161520" y="474133"/>
            <a:ext cx="6798734" cy="1303867"/>
          </a:xfrm>
        </p:spPr>
        <p:txBody>
          <a:bodyPr/>
          <a:lstStyle/>
          <a:p>
            <a:r>
              <a:rPr lang="en-US" altLang="en-US" dirty="0"/>
              <a:t>Writing Deficiencies</a:t>
            </a:r>
          </a:p>
        </p:txBody>
      </p:sp>
      <p:sp>
        <p:nvSpPr>
          <p:cNvPr id="439299" name="Rectangle 3"/>
          <p:cNvSpPr>
            <a:spLocks noGrp="1" noRot="1" noChangeArrowheads="1"/>
          </p:cNvSpPr>
          <p:nvPr>
            <p:ph idx="1"/>
          </p:nvPr>
        </p:nvSpPr>
        <p:spPr>
          <a:xfrm>
            <a:off x="700367" y="2107045"/>
            <a:ext cx="3483496" cy="4498975"/>
          </a:xfrm>
        </p:spPr>
        <p:txBody>
          <a:bodyPr/>
          <a:lstStyle/>
          <a:p>
            <a:pPr>
              <a:lnSpc>
                <a:spcPct val="140000"/>
              </a:lnSpc>
            </a:pPr>
            <a:r>
              <a:rPr lang="en-US" altLang="en-US" sz="2000" dirty="0"/>
              <a:t>Wordiness and redundancies</a:t>
            </a:r>
          </a:p>
          <a:p>
            <a:pPr>
              <a:lnSpc>
                <a:spcPct val="140000"/>
              </a:lnSpc>
            </a:pPr>
            <a:r>
              <a:rPr lang="en-US" altLang="en-US" sz="2000" dirty="0"/>
              <a:t>Poor flow of ideas</a:t>
            </a:r>
          </a:p>
          <a:p>
            <a:pPr>
              <a:lnSpc>
                <a:spcPct val="140000"/>
              </a:lnSpc>
            </a:pPr>
            <a:r>
              <a:rPr lang="en-US" altLang="en-US" sz="2000" dirty="0"/>
              <a:t>Poor syntax and grammar</a:t>
            </a:r>
          </a:p>
          <a:p>
            <a:pPr>
              <a:lnSpc>
                <a:spcPct val="140000"/>
              </a:lnSpc>
            </a:pPr>
            <a:r>
              <a:rPr lang="en-US" altLang="en-US" sz="2000" dirty="0"/>
              <a:t>Excessive abstraction</a:t>
            </a:r>
          </a:p>
          <a:p>
            <a:pPr>
              <a:lnSpc>
                <a:spcPct val="140000"/>
              </a:lnSpc>
            </a:pPr>
            <a:r>
              <a:rPr lang="en-US" altLang="en-US" sz="2000" dirty="0"/>
              <a:t>Unnecessary complexity</a:t>
            </a:r>
          </a:p>
          <a:p>
            <a:pPr>
              <a:lnSpc>
                <a:spcPct val="140000"/>
              </a:lnSpc>
            </a:pPr>
            <a:r>
              <a:rPr lang="en-US" altLang="en-US" sz="2000" dirty="0"/>
              <a:t>Excessive compression</a:t>
            </a:r>
          </a:p>
          <a:p>
            <a:pPr>
              <a:lnSpc>
                <a:spcPct val="140000"/>
              </a:lnSpc>
            </a:pPr>
            <a:r>
              <a:rPr lang="en-US" altLang="en-US" sz="2000" dirty="0"/>
              <a:t>Unnecessary qualification</a:t>
            </a:r>
            <a:endParaRPr lang="en-US" altLang="en-US" sz="2800" dirty="0"/>
          </a:p>
        </p:txBody>
      </p:sp>
      <p:sp>
        <p:nvSpPr>
          <p:cNvPr id="439301" name="Rectangle 5"/>
          <p:cNvSpPr>
            <a:spLocks noRot="1" noChangeArrowheads="1"/>
          </p:cNvSpPr>
          <p:nvPr/>
        </p:nvSpPr>
        <p:spPr bwMode="auto">
          <a:xfrm>
            <a:off x="4419600" y="2127250"/>
            <a:ext cx="4184848"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Trebuchet MS" panose="020B0603020202020204" pitchFamily="34" charset="0"/>
              </a:defRPr>
            </a:lvl1pPr>
            <a:lvl2pPr marL="742950" indent="-285750">
              <a:spcBef>
                <a:spcPct val="20000"/>
              </a:spcBef>
              <a:buClr>
                <a:schemeClr val="accent2"/>
              </a:buClr>
              <a:buSzPct val="60000"/>
              <a:buFont typeface="Wingdings" panose="05000000000000000000" pitchFamily="2" charset="2"/>
              <a:buChar char="n"/>
              <a:defRPr sz="2800">
                <a:solidFill>
                  <a:schemeClr val="tx1"/>
                </a:solidFill>
                <a:effectLst>
                  <a:outerShdw blurRad="38100" dist="38100" dir="2700000" algn="tl">
                    <a:srgbClr val="000000"/>
                  </a:outerShdw>
                </a:effectLst>
                <a:latin typeface="Trebuchet MS" panose="020B0603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Trebuchet MS" panose="020B0603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rebuchet MS" panose="020B0603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rebuchet MS" panose="020B0603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rebuchet MS" panose="020B0603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rebuchet MS" panose="020B0603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rebuchet MS" panose="020B0603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Trebuchet MS" panose="020B0603020202020204" pitchFamily="34" charset="0"/>
              </a:defRPr>
            </a:lvl9pPr>
          </a:lstStyle>
          <a:p>
            <a:pPr eaLnBrk="1" hangingPunct="1">
              <a:lnSpc>
                <a:spcPct val="140000"/>
              </a:lnSpc>
            </a:pPr>
            <a:r>
              <a:rPr lang="en-US" altLang="en-US" sz="2000" dirty="0">
                <a:solidFill>
                  <a:schemeClr val="hlink"/>
                </a:solidFill>
                <a:effectLst/>
              </a:rPr>
              <a:t>Cut, condense, combine</a:t>
            </a:r>
          </a:p>
          <a:p>
            <a:pPr eaLnBrk="1" hangingPunct="1">
              <a:lnSpc>
                <a:spcPct val="140000"/>
              </a:lnSpc>
            </a:pPr>
            <a:r>
              <a:rPr lang="en-US" altLang="en-US" sz="2000" dirty="0">
                <a:solidFill>
                  <a:schemeClr val="hlink"/>
                </a:solidFill>
                <a:effectLst/>
              </a:rPr>
              <a:t>Outline to catch logic problems</a:t>
            </a:r>
          </a:p>
          <a:p>
            <a:pPr eaLnBrk="1" hangingPunct="1">
              <a:lnSpc>
                <a:spcPct val="140000"/>
              </a:lnSpc>
            </a:pPr>
            <a:r>
              <a:rPr lang="en-US" altLang="en-US" sz="2000" dirty="0">
                <a:solidFill>
                  <a:schemeClr val="hlink"/>
                </a:solidFill>
                <a:effectLst/>
              </a:rPr>
              <a:t>Consult an editor</a:t>
            </a:r>
          </a:p>
          <a:p>
            <a:pPr eaLnBrk="1" hangingPunct="1">
              <a:lnSpc>
                <a:spcPct val="140000"/>
              </a:lnSpc>
            </a:pPr>
            <a:r>
              <a:rPr lang="en-US" altLang="en-US" sz="2000" dirty="0">
                <a:solidFill>
                  <a:schemeClr val="hlink"/>
                </a:solidFill>
                <a:effectLst/>
              </a:rPr>
              <a:t>Be specific and descriptive</a:t>
            </a:r>
          </a:p>
          <a:p>
            <a:pPr eaLnBrk="1" hangingPunct="1">
              <a:lnSpc>
                <a:spcPct val="140000"/>
              </a:lnSpc>
            </a:pPr>
            <a:r>
              <a:rPr lang="en-US" altLang="en-US" sz="2000" dirty="0">
                <a:solidFill>
                  <a:schemeClr val="hlink"/>
                </a:solidFill>
                <a:effectLst/>
              </a:rPr>
              <a:t>Keep it simple and direct</a:t>
            </a:r>
          </a:p>
          <a:p>
            <a:pPr eaLnBrk="1" hangingPunct="1">
              <a:lnSpc>
                <a:spcPct val="140000"/>
              </a:lnSpc>
            </a:pPr>
            <a:r>
              <a:rPr lang="en-US" altLang="en-US" sz="2000" dirty="0">
                <a:solidFill>
                  <a:schemeClr val="hlink"/>
                </a:solidFill>
                <a:effectLst/>
              </a:rPr>
              <a:t>Do not overly compress writing</a:t>
            </a:r>
          </a:p>
          <a:p>
            <a:pPr eaLnBrk="1" hangingPunct="1">
              <a:lnSpc>
                <a:spcPct val="140000"/>
              </a:lnSpc>
            </a:pPr>
            <a:r>
              <a:rPr lang="en-US" altLang="en-US" sz="2000" dirty="0">
                <a:solidFill>
                  <a:schemeClr val="hlink"/>
                </a:solidFill>
                <a:effectLst/>
              </a:rPr>
              <a:t>Qualify statements as necessary</a:t>
            </a:r>
            <a:endParaRPr lang="en-US" altLang="en-US" sz="2400" dirty="0">
              <a:effectLst/>
            </a:endParaRPr>
          </a:p>
        </p:txBody>
      </p:sp>
      <p:sp>
        <p:nvSpPr>
          <p:cNvPr id="439302" name="Text Box 6"/>
          <p:cNvSpPr txBox="1">
            <a:spLocks noChangeArrowheads="1"/>
          </p:cNvSpPr>
          <p:nvPr/>
        </p:nvSpPr>
        <p:spPr bwMode="auto">
          <a:xfrm>
            <a:off x="609600" y="5943600"/>
            <a:ext cx="3414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latin typeface="Arial" panose="020B0604020202020204" pitchFamily="34" charset="0"/>
              </a:rPr>
              <a:t>Byrne, D. Science Editor 23:2, 2000</a:t>
            </a:r>
            <a:endParaRPr lang="en-US" altLang="en-US"/>
          </a:p>
        </p:txBody>
      </p:sp>
      <p:sp>
        <p:nvSpPr>
          <p:cNvPr id="439303" name="Text Box 7"/>
          <p:cNvSpPr txBox="1">
            <a:spLocks noChangeArrowheads="1"/>
          </p:cNvSpPr>
          <p:nvPr/>
        </p:nvSpPr>
        <p:spPr bwMode="auto">
          <a:xfrm>
            <a:off x="685800" y="1447800"/>
            <a:ext cx="7750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i="1" dirty="0">
                <a:solidFill>
                  <a:srgbClr val="F0C921"/>
                </a:solidFill>
                <a:effectLst>
                  <a:outerShdw blurRad="38100" dist="38100" dir="2700000" algn="tl">
                    <a:srgbClr val="000000"/>
                  </a:outerShdw>
                </a:effectLst>
                <a:latin typeface="Trebuchet MS" panose="020B0603020202020204" pitchFamily="34" charset="0"/>
              </a:rPr>
              <a:t>Most commonly cited by journal editors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9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9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92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92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92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92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392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39301">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39301">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39301">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39301">
                                            <p:txEl>
                                              <p:pRg st="3" end="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439301">
                                            <p:txEl>
                                              <p:pRg st="4" end="4"/>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439301">
                                            <p:txEl>
                                              <p:pRg st="5" end="5"/>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43930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build="p" autoUpdateAnimBg="0"/>
      <p:bldP spid="43930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6" name="Rectangle 2"/>
          <p:cNvSpPr>
            <a:spLocks noGrp="1" noRot="1" noChangeArrowheads="1"/>
          </p:cNvSpPr>
          <p:nvPr>
            <p:ph type="title"/>
          </p:nvPr>
        </p:nvSpPr>
        <p:spPr>
          <a:xfrm>
            <a:off x="395536" y="332656"/>
            <a:ext cx="8229600" cy="1143000"/>
          </a:xfrm>
        </p:spPr>
        <p:txBody>
          <a:bodyPr/>
          <a:lstStyle/>
          <a:p>
            <a:r>
              <a:rPr lang="en-US" altLang="en-US" dirty="0"/>
              <a:t>Summary</a:t>
            </a:r>
          </a:p>
        </p:txBody>
      </p:sp>
      <p:sp>
        <p:nvSpPr>
          <p:cNvPr id="226307" name="Rectangle 3"/>
          <p:cNvSpPr>
            <a:spLocks noGrp="1" noRot="1" noChangeArrowheads="1"/>
          </p:cNvSpPr>
          <p:nvPr>
            <p:ph idx="1"/>
          </p:nvPr>
        </p:nvSpPr>
        <p:spPr>
          <a:xfrm>
            <a:off x="1115616" y="1340768"/>
            <a:ext cx="7283749" cy="4752528"/>
          </a:xfrm>
        </p:spPr>
        <p:txBody>
          <a:bodyPr>
            <a:normAutofit fontScale="92500" lnSpcReduction="20000"/>
          </a:bodyPr>
          <a:lstStyle/>
          <a:p>
            <a:pPr>
              <a:lnSpc>
                <a:spcPct val="90000"/>
              </a:lnSpc>
              <a:buSzTx/>
              <a:buFont typeface="Wingdings" panose="05000000000000000000" pitchFamily="2" charset="2"/>
              <a:buChar char="§"/>
            </a:pPr>
            <a:r>
              <a:rPr lang="en-US" altLang="en-US" sz="2400" dirty="0">
                <a:solidFill>
                  <a:schemeClr val="hlink"/>
                </a:solidFill>
              </a:rPr>
              <a:t>Outline</a:t>
            </a:r>
            <a:r>
              <a:rPr lang="en-US" altLang="en-US" sz="2400" dirty="0"/>
              <a:t> your paper</a:t>
            </a:r>
          </a:p>
          <a:p>
            <a:pPr>
              <a:lnSpc>
                <a:spcPct val="90000"/>
              </a:lnSpc>
              <a:buSzTx/>
              <a:buFont typeface="Wingdings" panose="05000000000000000000" pitchFamily="2" charset="2"/>
              <a:buChar char="§"/>
            </a:pPr>
            <a:r>
              <a:rPr lang="en-US" altLang="en-US" sz="2400" dirty="0">
                <a:solidFill>
                  <a:schemeClr val="hlink"/>
                </a:solidFill>
              </a:rPr>
              <a:t>Start</a:t>
            </a:r>
            <a:r>
              <a:rPr lang="en-US" altLang="en-US" sz="2400" dirty="0"/>
              <a:t> </a:t>
            </a:r>
            <a:r>
              <a:rPr lang="en-US" altLang="en-US" sz="2400" dirty="0">
                <a:solidFill>
                  <a:schemeClr val="hlink"/>
                </a:solidFill>
              </a:rPr>
              <a:t>early</a:t>
            </a:r>
            <a:r>
              <a:rPr lang="en-US" altLang="en-US" sz="2400" dirty="0"/>
              <a:t> as your data is being analyzed</a:t>
            </a:r>
          </a:p>
          <a:p>
            <a:pPr>
              <a:lnSpc>
                <a:spcPct val="90000"/>
              </a:lnSpc>
              <a:buSzTx/>
              <a:buFont typeface="Wingdings" panose="05000000000000000000" pitchFamily="2" charset="2"/>
              <a:buChar char="§"/>
            </a:pPr>
            <a:r>
              <a:rPr lang="en-US" altLang="en-US" sz="2400" dirty="0"/>
              <a:t>Look at your data and decide </a:t>
            </a:r>
            <a:r>
              <a:rPr lang="en-US" altLang="en-US" sz="2400" dirty="0">
                <a:solidFill>
                  <a:schemeClr val="hlink"/>
                </a:solidFill>
              </a:rPr>
              <a:t>how to organize and present your results</a:t>
            </a:r>
            <a:r>
              <a:rPr lang="en-US" altLang="en-US" sz="2400" dirty="0"/>
              <a:t>: tables, figures, text</a:t>
            </a:r>
          </a:p>
          <a:p>
            <a:pPr>
              <a:lnSpc>
                <a:spcPct val="90000"/>
              </a:lnSpc>
              <a:buSzTx/>
              <a:buFont typeface="Wingdings" panose="05000000000000000000" pitchFamily="2" charset="2"/>
              <a:buChar char="§"/>
            </a:pPr>
            <a:r>
              <a:rPr lang="en-US" altLang="en-US" sz="2400" dirty="0"/>
              <a:t>Patterns and </a:t>
            </a:r>
            <a:r>
              <a:rPr lang="en-US" altLang="en-US" sz="2400" dirty="0">
                <a:solidFill>
                  <a:schemeClr val="hlink"/>
                </a:solidFill>
              </a:rPr>
              <a:t>clues will emerge</a:t>
            </a:r>
            <a:r>
              <a:rPr lang="en-US" altLang="en-US" sz="2400" dirty="0"/>
              <a:t> to guide your argument</a:t>
            </a:r>
          </a:p>
          <a:p>
            <a:pPr>
              <a:lnSpc>
                <a:spcPct val="90000"/>
              </a:lnSpc>
              <a:buSzTx/>
              <a:buFont typeface="Wingdings" panose="05000000000000000000" pitchFamily="2" charset="2"/>
              <a:buChar char="§"/>
            </a:pPr>
            <a:r>
              <a:rPr lang="en-US" altLang="en-US" sz="2400" dirty="0">
                <a:solidFill>
                  <a:schemeClr val="hlink"/>
                </a:solidFill>
              </a:rPr>
              <a:t>Start with</a:t>
            </a:r>
            <a:r>
              <a:rPr lang="en-US" altLang="en-US" sz="2400" dirty="0"/>
              <a:t> results </a:t>
            </a:r>
            <a:r>
              <a:rPr lang="en-US" altLang="en-US" sz="2400" dirty="0">
                <a:solidFill>
                  <a:schemeClr val="hlink"/>
                </a:solidFill>
              </a:rPr>
              <a:t>then</a:t>
            </a:r>
            <a:r>
              <a:rPr lang="en-US" altLang="en-US" sz="2400" dirty="0"/>
              <a:t> introduction and discussion/conclusions</a:t>
            </a:r>
          </a:p>
          <a:p>
            <a:pPr>
              <a:lnSpc>
                <a:spcPct val="90000"/>
              </a:lnSpc>
              <a:buSzTx/>
              <a:buFont typeface="Wingdings" panose="05000000000000000000" pitchFamily="2" charset="2"/>
              <a:buChar char="§"/>
            </a:pPr>
            <a:r>
              <a:rPr lang="en-US" altLang="en-US" sz="2400" dirty="0"/>
              <a:t>Write </a:t>
            </a:r>
            <a:r>
              <a:rPr lang="en-US" altLang="en-US" sz="2400" dirty="0">
                <a:solidFill>
                  <a:schemeClr val="hlink"/>
                </a:solidFill>
              </a:rPr>
              <a:t>title and abstract</a:t>
            </a:r>
            <a:r>
              <a:rPr lang="en-US" altLang="en-US" sz="2400" dirty="0"/>
              <a:t> last</a:t>
            </a:r>
          </a:p>
          <a:p>
            <a:pPr>
              <a:lnSpc>
                <a:spcPct val="90000"/>
              </a:lnSpc>
              <a:buSzTx/>
              <a:buFont typeface="Wingdings" panose="05000000000000000000" pitchFamily="2" charset="2"/>
              <a:buChar char="§"/>
            </a:pPr>
            <a:r>
              <a:rPr lang="en-US" altLang="en-US" sz="2400" dirty="0"/>
              <a:t>Put it away, </a:t>
            </a:r>
            <a:r>
              <a:rPr lang="en-US" altLang="en-US" sz="2400" dirty="0">
                <a:solidFill>
                  <a:schemeClr val="hlink"/>
                </a:solidFill>
              </a:rPr>
              <a:t>re-read</a:t>
            </a:r>
            <a:r>
              <a:rPr lang="en-US" altLang="en-US" sz="2400" dirty="0"/>
              <a:t>, give to your </a:t>
            </a:r>
            <a:r>
              <a:rPr lang="en-US" altLang="en-US" sz="2400" dirty="0">
                <a:solidFill>
                  <a:schemeClr val="hlink"/>
                </a:solidFill>
              </a:rPr>
              <a:t>colleagues</a:t>
            </a:r>
            <a:r>
              <a:rPr lang="en-US" altLang="en-US" sz="2400" dirty="0"/>
              <a:t> to read</a:t>
            </a:r>
          </a:p>
          <a:p>
            <a:pPr>
              <a:lnSpc>
                <a:spcPct val="90000"/>
              </a:lnSpc>
              <a:buSzTx/>
              <a:buFont typeface="Wingdings" panose="05000000000000000000" pitchFamily="2" charset="2"/>
              <a:buChar char="§"/>
            </a:pPr>
            <a:r>
              <a:rPr lang="en-US" altLang="en-US" sz="2400" dirty="0">
                <a:solidFill>
                  <a:schemeClr val="hlink"/>
                </a:solidFill>
              </a:rPr>
              <a:t>Revise</a:t>
            </a:r>
            <a:r>
              <a:rPr lang="en-US" altLang="en-US" sz="2400" dirty="0"/>
              <a:t>, revise, and re-revise</a:t>
            </a:r>
          </a:p>
          <a:p>
            <a:pPr>
              <a:lnSpc>
                <a:spcPct val="90000"/>
              </a:lnSpc>
              <a:buSzTx/>
              <a:buFont typeface="Wingdings" panose="05000000000000000000" pitchFamily="2" charset="2"/>
              <a:buChar char="§"/>
            </a:pPr>
            <a:r>
              <a:rPr lang="en-US" altLang="en-US" sz="2400" dirty="0"/>
              <a:t>Adhere to</a:t>
            </a:r>
            <a:r>
              <a:rPr lang="en-US" altLang="en-US" sz="2400" dirty="0">
                <a:solidFill>
                  <a:schemeClr val="hlink"/>
                </a:solidFill>
              </a:rPr>
              <a:t> journal guidelines!</a:t>
            </a:r>
          </a:p>
          <a:p>
            <a:pPr>
              <a:lnSpc>
                <a:spcPct val="90000"/>
              </a:lnSpc>
              <a:buSzTx/>
              <a:buFont typeface="Wingdings" panose="05000000000000000000" pitchFamily="2" charset="2"/>
              <a:buChar char="§"/>
            </a:pPr>
            <a:r>
              <a:rPr lang="en-US" altLang="en-US" sz="2400" dirty="0">
                <a:solidFill>
                  <a:schemeClr val="hlink"/>
                </a:solidFill>
              </a:rPr>
              <a:t>Critically evaluate </a:t>
            </a:r>
            <a:r>
              <a:rPr lang="en-US" altLang="en-US" sz="2400" dirty="0"/>
              <a:t>your paper with an editor’s eye</a:t>
            </a:r>
            <a:endParaRPr lang="en-US" altLang="en-US" sz="2400" dirty="0">
              <a:solidFill>
                <a:schemeClr val="hlink"/>
              </a:solidFill>
            </a:endParaRPr>
          </a:p>
          <a:p>
            <a:pPr>
              <a:lnSpc>
                <a:spcPct val="90000"/>
              </a:lnSpc>
              <a:buSzTx/>
              <a:buFont typeface="Wingdings" panose="05000000000000000000" pitchFamily="2" charset="2"/>
              <a:buChar char="§"/>
            </a:pPr>
            <a:r>
              <a:rPr lang="en-US" altLang="en-US" sz="2400" dirty="0"/>
              <a:t>Write </a:t>
            </a:r>
            <a:r>
              <a:rPr lang="en-US" altLang="en-US" sz="2400" dirty="0">
                <a:solidFill>
                  <a:schemeClr val="hlink"/>
                </a:solidFill>
              </a:rPr>
              <a:t>clearly, logically, and simply!</a:t>
            </a: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6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63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63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63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63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63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630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2630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2630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26307">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263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22" name="Rectangle 2"/>
          <p:cNvSpPr>
            <a:spLocks noGrp="1" noRot="1" noChangeArrowheads="1"/>
          </p:cNvSpPr>
          <p:nvPr>
            <p:ph type="title"/>
          </p:nvPr>
        </p:nvSpPr>
        <p:spPr/>
        <p:txBody>
          <a:bodyPr/>
          <a:lstStyle/>
          <a:p>
            <a:r>
              <a:rPr lang="en-US" altLang="en-US"/>
              <a:t>Journal Editors Agree</a:t>
            </a:r>
            <a:endParaRPr lang="en-US" altLang="en-US">
              <a:latin typeface="Tahoma" panose="020B0604030504040204" pitchFamily="34" charset="0"/>
            </a:endParaRPr>
          </a:p>
        </p:txBody>
      </p:sp>
      <p:sp>
        <p:nvSpPr>
          <p:cNvPr id="337923" name="Rectangle 3"/>
          <p:cNvSpPr>
            <a:spLocks noGrp="1" noRot="1" noChangeArrowheads="1"/>
          </p:cNvSpPr>
          <p:nvPr>
            <p:ph idx="1"/>
          </p:nvPr>
        </p:nvSpPr>
        <p:spPr>
          <a:xfrm>
            <a:off x="533400" y="2420888"/>
            <a:ext cx="8215064" cy="5105400"/>
          </a:xfrm>
        </p:spPr>
        <p:txBody>
          <a:bodyPr/>
          <a:lstStyle/>
          <a:p>
            <a:r>
              <a:rPr lang="en-US" altLang="en-US" dirty="0"/>
              <a:t>Good writing signals clear thinking and an organized approach</a:t>
            </a:r>
          </a:p>
          <a:p>
            <a:endParaRPr lang="en-US" altLang="en-US" dirty="0"/>
          </a:p>
          <a:p>
            <a:r>
              <a:rPr lang="en-US" altLang="en-US" dirty="0"/>
              <a:t>Clear direct English and logical, cohesive, organized writing are key to acceptance</a:t>
            </a:r>
          </a:p>
          <a:p>
            <a:endParaRPr lang="en-US" altLang="en-US" dirty="0"/>
          </a:p>
          <a:p>
            <a:r>
              <a:rPr lang="en-US" altLang="en-US" dirty="0"/>
              <a:t>Even the most novel and well-constructed study will be rejected if the writing is flawed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7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62" name="Rectangle 1026"/>
          <p:cNvSpPr>
            <a:spLocks noGrp="1" noRot="1" noChangeArrowheads="1"/>
          </p:cNvSpPr>
          <p:nvPr>
            <p:ph type="title"/>
          </p:nvPr>
        </p:nvSpPr>
        <p:spPr>
          <a:xfrm>
            <a:off x="1210733" y="692696"/>
            <a:ext cx="6798734" cy="1303867"/>
          </a:xfrm>
        </p:spPr>
        <p:txBody>
          <a:bodyPr/>
          <a:lstStyle/>
          <a:p>
            <a:r>
              <a:rPr lang="en-US" altLang="en-US" dirty="0"/>
              <a:t>Writing is an Essential Skill</a:t>
            </a:r>
          </a:p>
        </p:txBody>
      </p:sp>
      <p:sp>
        <p:nvSpPr>
          <p:cNvPr id="245763" name="Rectangle 1027"/>
          <p:cNvSpPr>
            <a:spLocks noGrp="1" noRot="1" noChangeArrowheads="1"/>
          </p:cNvSpPr>
          <p:nvPr>
            <p:ph idx="1"/>
          </p:nvPr>
        </p:nvSpPr>
        <p:spPr>
          <a:xfrm>
            <a:off x="424272" y="2366541"/>
            <a:ext cx="8180176" cy="4498975"/>
          </a:xfrm>
        </p:spPr>
        <p:txBody>
          <a:bodyPr>
            <a:normAutofit/>
          </a:bodyPr>
          <a:lstStyle/>
          <a:p>
            <a:pPr>
              <a:lnSpc>
                <a:spcPct val="90000"/>
              </a:lnSpc>
            </a:pPr>
            <a:r>
              <a:rPr lang="en-US" altLang="en-US" sz="2800" dirty="0"/>
              <a:t>The ability to </a:t>
            </a:r>
            <a:r>
              <a:rPr lang="en-US" altLang="en-US" sz="2800" dirty="0">
                <a:solidFill>
                  <a:schemeClr val="hlink"/>
                </a:solidFill>
              </a:rPr>
              <a:t>communicate clearly</a:t>
            </a:r>
            <a:r>
              <a:rPr lang="en-US" altLang="en-US" sz="2800" dirty="0"/>
              <a:t> and precisely through the written word is an </a:t>
            </a:r>
            <a:r>
              <a:rPr lang="en-US" altLang="en-US" sz="2800" dirty="0">
                <a:solidFill>
                  <a:schemeClr val="hlink"/>
                </a:solidFill>
              </a:rPr>
              <a:t>essential skill</a:t>
            </a:r>
            <a:r>
              <a:rPr lang="en-US" altLang="en-US" sz="2800" dirty="0"/>
              <a:t> for medical </a:t>
            </a:r>
            <a:r>
              <a:rPr lang="en-US" altLang="en-US" sz="2800" dirty="0" smtClean="0"/>
              <a:t>researchers</a:t>
            </a:r>
            <a:endParaRPr lang="en-US" altLang="en-US" sz="2800" dirty="0"/>
          </a:p>
          <a:p>
            <a:pPr>
              <a:lnSpc>
                <a:spcPct val="90000"/>
              </a:lnSpc>
            </a:pPr>
            <a:r>
              <a:rPr lang="en-US" altLang="en-US" sz="2800" dirty="0">
                <a:solidFill>
                  <a:schemeClr val="hlink"/>
                </a:solidFill>
              </a:rPr>
              <a:t>Delayed publications</a:t>
            </a:r>
            <a:r>
              <a:rPr lang="en-US" altLang="en-US" sz="2800" dirty="0"/>
              <a:t> and </a:t>
            </a:r>
            <a:r>
              <a:rPr lang="en-US" altLang="en-US" sz="2800" dirty="0">
                <a:solidFill>
                  <a:schemeClr val="hlink"/>
                </a:solidFill>
              </a:rPr>
              <a:t>denial of funding</a:t>
            </a:r>
            <a:r>
              <a:rPr lang="en-US" altLang="en-US" sz="2800" dirty="0"/>
              <a:t> because of poorly written manuscripts and grants </a:t>
            </a:r>
            <a:r>
              <a:rPr lang="en-US" altLang="en-US" sz="2800" u="sng" dirty="0"/>
              <a:t>continues</a:t>
            </a:r>
            <a:r>
              <a:rPr lang="en-US" altLang="en-US" sz="2800" dirty="0"/>
              <a:t> to plague </a:t>
            </a:r>
            <a:r>
              <a:rPr lang="en-US" altLang="en-US" sz="2800" dirty="0" smtClean="0"/>
              <a:t>researchers</a:t>
            </a:r>
            <a:endParaRPr lang="en-US" altLang="en-US" sz="2800" dirty="0"/>
          </a:p>
          <a:p>
            <a:pPr>
              <a:lnSpc>
                <a:spcPct val="90000"/>
              </a:lnSpc>
            </a:pPr>
            <a:r>
              <a:rPr lang="en-US" altLang="en-US" sz="2800" dirty="0"/>
              <a:t>The </a:t>
            </a:r>
            <a:r>
              <a:rPr lang="en-US" altLang="en-US" sz="2800" dirty="0">
                <a:solidFill>
                  <a:schemeClr val="hlink"/>
                </a:solidFill>
              </a:rPr>
              <a:t>career</a:t>
            </a:r>
            <a:r>
              <a:rPr lang="en-US" altLang="en-US" sz="2800" dirty="0"/>
              <a:t> of a researcher can depend heavily on this skill</a:t>
            </a:r>
          </a:p>
          <a:p>
            <a:pPr>
              <a:lnSpc>
                <a:spcPct val="90000"/>
              </a:lnSpc>
              <a:buFont typeface="Wingdings" panose="05000000000000000000" pitchFamily="2" charset="2"/>
              <a:buNone/>
            </a:pP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3154" name="Rectangle 2"/>
          <p:cNvSpPr>
            <a:spLocks noGrp="1" noRot="1" noChangeArrowheads="1"/>
          </p:cNvSpPr>
          <p:nvPr>
            <p:ph type="title"/>
          </p:nvPr>
        </p:nvSpPr>
        <p:spPr>
          <a:xfrm>
            <a:off x="1176866" y="632685"/>
            <a:ext cx="6798734" cy="1303867"/>
          </a:xfrm>
        </p:spPr>
        <p:txBody>
          <a:bodyPr/>
          <a:lstStyle/>
          <a:p>
            <a:r>
              <a:rPr lang="en-US" altLang="en-US" dirty="0"/>
              <a:t>Key Difficulties</a:t>
            </a:r>
          </a:p>
        </p:txBody>
      </p:sp>
      <p:sp>
        <p:nvSpPr>
          <p:cNvPr id="433155" name="Rectangle 3"/>
          <p:cNvSpPr>
            <a:spLocks noGrp="1" noRot="1" noChangeArrowheads="1"/>
          </p:cNvSpPr>
          <p:nvPr>
            <p:ph idx="1"/>
          </p:nvPr>
        </p:nvSpPr>
        <p:spPr>
          <a:xfrm>
            <a:off x="461433" y="1916832"/>
            <a:ext cx="8229600" cy="4498975"/>
          </a:xfrm>
        </p:spPr>
        <p:txBody>
          <a:bodyPr>
            <a:normAutofit lnSpcReduction="10000"/>
          </a:bodyPr>
          <a:lstStyle/>
          <a:p>
            <a:pPr>
              <a:lnSpc>
                <a:spcPct val="90000"/>
              </a:lnSpc>
              <a:spcAft>
                <a:spcPts val="1600"/>
              </a:spcAft>
            </a:pPr>
            <a:r>
              <a:rPr lang="en-US" altLang="en-US" sz="2800" dirty="0">
                <a:latin typeface="Helvetica" panose="020B0604020202020204" pitchFamily="34" charset="0"/>
              </a:rPr>
              <a:t>Many papers are </a:t>
            </a:r>
            <a:r>
              <a:rPr lang="en-US" altLang="en-US" sz="2800" dirty="0">
                <a:solidFill>
                  <a:schemeClr val="hlink"/>
                </a:solidFill>
                <a:latin typeface="Helvetica" panose="020B0604020202020204" pitchFamily="34" charset="0"/>
              </a:rPr>
              <a:t>poorly constructed and written</a:t>
            </a:r>
            <a:r>
              <a:rPr lang="en-US" altLang="en-US" sz="2800" dirty="0">
                <a:latin typeface="Helvetica" panose="020B0604020202020204" pitchFamily="34" charset="0"/>
              </a:rPr>
              <a:t> </a:t>
            </a:r>
          </a:p>
          <a:p>
            <a:pPr lvl="1">
              <a:lnSpc>
                <a:spcPct val="90000"/>
              </a:lnSpc>
              <a:spcAft>
                <a:spcPts val="1600"/>
              </a:spcAft>
            </a:pPr>
            <a:r>
              <a:rPr lang="en-US" altLang="en-US" sz="2400" dirty="0">
                <a:latin typeface="Helvetica" panose="020B0604020202020204" pitchFamily="34" charset="0"/>
              </a:rPr>
              <a:t>Some scientists </a:t>
            </a:r>
            <a:r>
              <a:rPr lang="en-US" altLang="en-US" sz="2400" dirty="0">
                <a:solidFill>
                  <a:srgbClr val="F0C921"/>
                </a:solidFill>
                <a:latin typeface="Helvetica" panose="020B0604020202020204" pitchFamily="34" charset="0"/>
              </a:rPr>
              <a:t>have not learned</a:t>
            </a:r>
            <a:r>
              <a:rPr lang="en-US" altLang="en-US" sz="2400" dirty="0">
                <a:latin typeface="Helvetica" panose="020B0604020202020204" pitchFamily="34" charset="0"/>
              </a:rPr>
              <a:t> good manuscript writing techniques</a:t>
            </a:r>
          </a:p>
          <a:p>
            <a:pPr lvl="1">
              <a:lnSpc>
                <a:spcPct val="90000"/>
              </a:lnSpc>
              <a:spcAft>
                <a:spcPts val="1600"/>
              </a:spcAft>
            </a:pPr>
            <a:r>
              <a:rPr lang="en-US" altLang="en-US" sz="2400" dirty="0">
                <a:latin typeface="Helvetica" panose="020B0604020202020204" pitchFamily="34" charset="0"/>
              </a:rPr>
              <a:t>Others </a:t>
            </a:r>
            <a:r>
              <a:rPr lang="en-US" altLang="en-US" sz="2400" dirty="0">
                <a:solidFill>
                  <a:schemeClr val="hlink"/>
                </a:solidFill>
                <a:latin typeface="Helvetica" panose="020B0604020202020204" pitchFamily="34" charset="0"/>
              </a:rPr>
              <a:t>do not enjoy writing</a:t>
            </a:r>
            <a:r>
              <a:rPr lang="en-US" altLang="en-US" sz="2400" dirty="0">
                <a:latin typeface="Helvetica" panose="020B0604020202020204" pitchFamily="34" charset="0"/>
              </a:rPr>
              <a:t>, and do not take the time or effort to ensure that the prose is clear and logical. </a:t>
            </a:r>
          </a:p>
          <a:p>
            <a:pPr>
              <a:lnSpc>
                <a:spcPct val="90000"/>
              </a:lnSpc>
              <a:spcAft>
                <a:spcPts val="1600"/>
              </a:spcAft>
            </a:pPr>
            <a:r>
              <a:rPr lang="en-US" altLang="en-US" sz="2800" dirty="0">
                <a:latin typeface="Helvetica" panose="020B0604020202020204" pitchFamily="34" charset="0"/>
              </a:rPr>
              <a:t>Authors are typically </a:t>
            </a:r>
            <a:r>
              <a:rPr lang="en-US" altLang="en-US" sz="2800" dirty="0">
                <a:solidFill>
                  <a:schemeClr val="hlink"/>
                </a:solidFill>
                <a:latin typeface="Helvetica" panose="020B0604020202020204" pitchFamily="34" charset="0"/>
              </a:rPr>
              <a:t>so familiar with the material</a:t>
            </a:r>
            <a:r>
              <a:rPr lang="en-US" altLang="en-US" sz="2800" dirty="0">
                <a:latin typeface="Helvetica" panose="020B0604020202020204" pitchFamily="34" charset="0"/>
              </a:rPr>
              <a:t> that it is difficult to step back and view it from the point of view of a reader not familiar with the science</a:t>
            </a:r>
          </a:p>
          <a:p>
            <a:pPr lvl="1">
              <a:lnSpc>
                <a:spcPct val="90000"/>
              </a:lnSpc>
              <a:spcAft>
                <a:spcPts val="1600"/>
              </a:spcAft>
            </a:pPr>
            <a:r>
              <a:rPr lang="en-US" altLang="en-US" sz="2400" dirty="0">
                <a:solidFill>
                  <a:schemeClr val="hlink"/>
                </a:solidFill>
                <a:latin typeface="Helvetica" panose="020B0604020202020204" pitchFamily="34" charset="0"/>
              </a:rPr>
              <a:t>Peer review</a:t>
            </a:r>
            <a:r>
              <a:rPr lang="en-US" altLang="en-US" sz="2400" dirty="0">
                <a:latin typeface="Helvetica" panose="020B0604020202020204" pitchFamily="34" charset="0"/>
              </a:rPr>
              <a:t> is therefore critical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3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33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33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31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33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0" y="609600"/>
            <a:ext cx="8915400" cy="1143000"/>
          </a:xfrm>
          <a:noFill/>
          <a:ln/>
        </p:spPr>
        <p:txBody>
          <a:bodyPr/>
          <a:lstStyle/>
          <a:p>
            <a:r>
              <a:rPr lang="en-US" altLang="en-US" dirty="0"/>
              <a:t>Top </a:t>
            </a:r>
            <a:r>
              <a:rPr lang="en-US" altLang="en-US" dirty="0" smtClean="0"/>
              <a:t>10 Reasons </a:t>
            </a:r>
            <a:r>
              <a:rPr lang="en-US" altLang="en-US" dirty="0"/>
              <a:t>Manuscripts Rejected</a:t>
            </a:r>
          </a:p>
        </p:txBody>
      </p:sp>
      <p:sp>
        <p:nvSpPr>
          <p:cNvPr id="421891" name="Rectangle 3"/>
          <p:cNvSpPr>
            <a:spLocks noGrp="1" noChangeArrowheads="1"/>
          </p:cNvSpPr>
          <p:nvPr>
            <p:ph idx="1"/>
          </p:nvPr>
        </p:nvSpPr>
        <p:spPr>
          <a:xfrm>
            <a:off x="755576" y="1628800"/>
            <a:ext cx="7659960" cy="4498975"/>
          </a:xfrm>
          <a:noFill/>
          <a:ln/>
        </p:spPr>
        <p:txBody>
          <a:bodyPr>
            <a:normAutofit fontScale="92500" lnSpcReduction="10000"/>
          </a:bodyPr>
          <a:lstStyle/>
          <a:p>
            <a:pPr marL="609600" indent="-609600">
              <a:lnSpc>
                <a:spcPct val="115000"/>
              </a:lnSpc>
              <a:buSzTx/>
              <a:buFont typeface="Times" panose="02020603050405020304" pitchFamily="18" charset="0"/>
              <a:buAutoNum type="arabicPeriod"/>
            </a:pPr>
            <a:r>
              <a:rPr lang="en-US" altLang="en-US" sz="2000"/>
              <a:t>Wrong journal, format, preparation</a:t>
            </a:r>
          </a:p>
          <a:p>
            <a:pPr marL="609600" indent="-609600">
              <a:lnSpc>
                <a:spcPct val="115000"/>
              </a:lnSpc>
              <a:buSzTx/>
              <a:buFont typeface="Times" panose="02020603050405020304" pitchFamily="18" charset="0"/>
              <a:buAutoNum type="arabicPeriod"/>
            </a:pPr>
            <a:r>
              <a:rPr lang="en-US" altLang="en-US" sz="2000"/>
              <a:t>Disorganized study design</a:t>
            </a:r>
          </a:p>
          <a:p>
            <a:pPr marL="609600" indent="-609600">
              <a:lnSpc>
                <a:spcPct val="115000"/>
              </a:lnSpc>
              <a:buSzTx/>
              <a:buFont typeface="Times" panose="02020603050405020304" pitchFamily="18" charset="0"/>
              <a:buAutoNum type="arabicPeriod"/>
            </a:pPr>
            <a:r>
              <a:rPr lang="en-US" altLang="en-US" sz="2000"/>
              <a:t>Defective tables, figures</a:t>
            </a:r>
          </a:p>
          <a:p>
            <a:pPr marL="609600" indent="-609600">
              <a:lnSpc>
                <a:spcPct val="115000"/>
              </a:lnSpc>
              <a:buSzTx/>
              <a:buFont typeface="Times" panose="02020603050405020304" pitchFamily="18" charset="0"/>
              <a:buAutoNum type="arabicPeriod"/>
            </a:pPr>
            <a:r>
              <a:rPr lang="en-US" altLang="en-US" sz="2000"/>
              <a:t>Poor organization throughout, writing, spelling</a:t>
            </a:r>
          </a:p>
          <a:p>
            <a:pPr marL="609600" indent="-609600">
              <a:lnSpc>
                <a:spcPct val="115000"/>
              </a:lnSpc>
              <a:buSzTx/>
              <a:buFont typeface="Times" panose="02020603050405020304" pitchFamily="18" charset="0"/>
              <a:buAutoNum type="arabicPeriod"/>
            </a:pPr>
            <a:r>
              <a:rPr lang="en-US" altLang="en-US" sz="2000"/>
              <a:t>No hypothesis or problem statement</a:t>
            </a:r>
          </a:p>
          <a:p>
            <a:pPr marL="609600" indent="-609600">
              <a:lnSpc>
                <a:spcPct val="115000"/>
              </a:lnSpc>
              <a:buSzTx/>
              <a:buFont typeface="Times" panose="02020603050405020304" pitchFamily="18" charset="0"/>
              <a:buAutoNum type="arabicPeriod"/>
            </a:pPr>
            <a:r>
              <a:rPr lang="en-US" altLang="en-US" sz="2000"/>
              <a:t>No or insufficient conclusion</a:t>
            </a:r>
          </a:p>
          <a:p>
            <a:pPr marL="609600" indent="-609600">
              <a:lnSpc>
                <a:spcPct val="115000"/>
              </a:lnSpc>
              <a:buSzTx/>
              <a:buFont typeface="Times" panose="02020603050405020304" pitchFamily="18" charset="0"/>
              <a:buAutoNum type="arabicPeriod"/>
            </a:pPr>
            <a:r>
              <a:rPr lang="en-US" altLang="en-US" sz="2000"/>
              <a:t>Overinterpretation of results</a:t>
            </a:r>
          </a:p>
          <a:p>
            <a:pPr marL="609600" indent="-609600">
              <a:lnSpc>
                <a:spcPct val="115000"/>
              </a:lnSpc>
              <a:buSzTx/>
              <a:buFont typeface="Times" panose="02020603050405020304" pitchFamily="18" charset="0"/>
              <a:buAutoNum type="arabicPeriod"/>
            </a:pPr>
            <a:r>
              <a:rPr lang="en-US" altLang="en-US" sz="2000"/>
              <a:t>Article unfocused, too verbose and long</a:t>
            </a:r>
          </a:p>
          <a:p>
            <a:pPr marL="609600" indent="-609600">
              <a:lnSpc>
                <a:spcPct val="115000"/>
              </a:lnSpc>
              <a:buSzTx/>
              <a:buFont typeface="Times" panose="02020603050405020304" pitchFamily="18" charset="0"/>
              <a:buAutoNum type="arabicPeriod"/>
            </a:pPr>
            <a:r>
              <a:rPr lang="en-US" altLang="en-US" sz="2000"/>
              <a:t>Inappropriate statistical methods; methods not sufficient to repeat study</a:t>
            </a:r>
          </a:p>
          <a:p>
            <a:pPr marL="609600" indent="-609600">
              <a:lnSpc>
                <a:spcPct val="115000"/>
              </a:lnSpc>
              <a:buSzTx/>
              <a:buFont typeface="Times" panose="02020603050405020304" pitchFamily="18" charset="0"/>
              <a:buAutoNum type="arabicPeriod"/>
            </a:pPr>
            <a:r>
              <a:rPr lang="en-US" altLang="en-US" sz="2000"/>
              <a:t>Poorly written abstract/title</a:t>
            </a:r>
            <a:endParaRPr lang="en-US" altLang="en-US" sz="1400">
              <a:solidFill>
                <a:schemeClr val="tx2"/>
              </a:solidFill>
            </a:endParaRPr>
          </a:p>
        </p:txBody>
      </p:sp>
      <p:sp>
        <p:nvSpPr>
          <p:cNvPr id="421897" name="Text Box 9"/>
          <p:cNvSpPr txBox="1">
            <a:spLocks noChangeArrowheads="1"/>
          </p:cNvSpPr>
          <p:nvPr/>
        </p:nvSpPr>
        <p:spPr bwMode="auto">
          <a:xfrm>
            <a:off x="5102225" y="6248400"/>
            <a:ext cx="40401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90000"/>
              </a:lnSpc>
              <a:spcBef>
                <a:spcPct val="20000"/>
              </a:spcBef>
              <a:spcAft>
                <a:spcPct val="55000"/>
              </a:spcAft>
              <a:buClr>
                <a:schemeClr val="hlink"/>
              </a:buClr>
              <a:buSzPct val="85000"/>
              <a:buFont typeface="Times" panose="02020603050405020304" pitchFamily="18" charset="0"/>
              <a:buNone/>
            </a:pPr>
            <a:r>
              <a:rPr lang="en-US" altLang="en-US" sz="900">
                <a:solidFill>
                  <a:schemeClr val="tx2"/>
                </a:solidFill>
                <a:effectLst>
                  <a:outerShdw blurRad="38100" dist="38100" dir="2700000" algn="tl">
                    <a:srgbClr val="000000"/>
                  </a:outerShdw>
                </a:effectLst>
                <a:latin typeface="Trebuchet MS" panose="020B0603020202020204" pitchFamily="34" charset="0"/>
              </a:rPr>
              <a:t>Pierson DJ, Respiratory Care 49(10), 2004        </a:t>
            </a:r>
          </a:p>
          <a:p>
            <a:pPr eaLnBrk="1" hangingPunct="1">
              <a:lnSpc>
                <a:spcPct val="90000"/>
              </a:lnSpc>
              <a:spcBef>
                <a:spcPct val="20000"/>
              </a:spcBef>
              <a:spcAft>
                <a:spcPct val="55000"/>
              </a:spcAft>
              <a:buClr>
                <a:schemeClr val="hlink"/>
              </a:buClr>
              <a:buSzPct val="85000"/>
              <a:buFont typeface="Times" panose="02020603050405020304" pitchFamily="18" charset="0"/>
              <a:buNone/>
            </a:pPr>
            <a:r>
              <a:rPr lang="en-US" altLang="en-US" sz="900">
                <a:solidFill>
                  <a:schemeClr val="tx2"/>
                </a:solidFill>
                <a:effectLst>
                  <a:outerShdw blurRad="38100" dist="38100" dir="2700000" algn="tl">
                    <a:srgbClr val="000000"/>
                  </a:outerShdw>
                </a:effectLst>
                <a:latin typeface="Trebuchet MS" panose="020B0603020202020204" pitchFamily="34" charset="0"/>
              </a:rPr>
              <a:t> Byrne DW, Publishing Medical Research Papers, Williams and Wilkins, 1998</a:t>
            </a:r>
          </a:p>
        </p:txBody>
      </p:sp>
      <p:sp>
        <p:nvSpPr>
          <p:cNvPr id="421917" name="Text Box 29"/>
          <p:cNvSpPr txBox="1">
            <a:spLocks noChangeArrowheads="1"/>
          </p:cNvSpPr>
          <p:nvPr/>
        </p:nvSpPr>
        <p:spPr bwMode="auto">
          <a:xfrm>
            <a:off x="6858000" y="2327275"/>
            <a:ext cx="2378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1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1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1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218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218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218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218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218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2189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218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0" name="Rectangle 2"/>
          <p:cNvSpPr>
            <a:spLocks noGrp="1" noRot="1" noChangeArrowheads="1"/>
          </p:cNvSpPr>
          <p:nvPr>
            <p:ph type="title"/>
          </p:nvPr>
        </p:nvSpPr>
        <p:spPr/>
        <p:txBody>
          <a:bodyPr/>
          <a:lstStyle/>
          <a:p>
            <a:r>
              <a:rPr lang="en-US" altLang="en-US" dirty="0"/>
              <a:t>The Paper</a:t>
            </a:r>
          </a:p>
        </p:txBody>
      </p:sp>
      <p:sp>
        <p:nvSpPr>
          <p:cNvPr id="324611" name="Rectangle 3"/>
          <p:cNvSpPr>
            <a:spLocks noGrp="1" noRot="1" noChangeArrowheads="1"/>
          </p:cNvSpPr>
          <p:nvPr>
            <p:ph idx="1"/>
          </p:nvPr>
        </p:nvSpPr>
        <p:spPr>
          <a:xfrm>
            <a:off x="381000" y="2564904"/>
            <a:ext cx="7791400" cy="3378696"/>
          </a:xfrm>
        </p:spPr>
        <p:txBody>
          <a:bodyPr>
            <a:normAutofit fontScale="85000" lnSpcReduction="10000"/>
          </a:bodyPr>
          <a:lstStyle/>
          <a:p>
            <a:pPr>
              <a:lnSpc>
                <a:spcPct val="90000"/>
              </a:lnSpc>
            </a:pPr>
            <a:r>
              <a:rPr lang="en-US" altLang="en-US" sz="2800" dirty="0"/>
              <a:t>Writing and editing the paper is the </a:t>
            </a:r>
            <a:r>
              <a:rPr lang="en-US" altLang="en-US" sz="2800" dirty="0">
                <a:solidFill>
                  <a:schemeClr val="hlink"/>
                </a:solidFill>
              </a:rPr>
              <a:t>last step</a:t>
            </a:r>
            <a:r>
              <a:rPr lang="en-US" altLang="en-US" sz="2800" dirty="0"/>
              <a:t> in the research process</a:t>
            </a:r>
          </a:p>
          <a:p>
            <a:pPr>
              <a:lnSpc>
                <a:spcPct val="90000"/>
              </a:lnSpc>
            </a:pPr>
            <a:endParaRPr lang="en-US" altLang="en-US" sz="2800" dirty="0"/>
          </a:p>
          <a:p>
            <a:pPr>
              <a:lnSpc>
                <a:spcPct val="90000"/>
              </a:lnSpc>
            </a:pPr>
            <a:r>
              <a:rPr lang="en-US" altLang="en-US" sz="2800" dirty="0"/>
              <a:t>The paper </a:t>
            </a:r>
            <a:r>
              <a:rPr lang="en-US" altLang="en-US" sz="2800" dirty="0">
                <a:solidFill>
                  <a:schemeClr val="hlink"/>
                </a:solidFill>
              </a:rPr>
              <a:t>tells the story</a:t>
            </a:r>
            <a:r>
              <a:rPr lang="en-US" altLang="en-US" sz="2800" dirty="0"/>
              <a:t> from study inception, through data collection, statistical analysis, findings and </a:t>
            </a:r>
            <a:r>
              <a:rPr lang="en-US" altLang="en-US" sz="2800" dirty="0" smtClean="0"/>
              <a:t>discussion</a:t>
            </a:r>
            <a:endParaRPr lang="en-US" altLang="en-US" sz="2800" dirty="0"/>
          </a:p>
          <a:p>
            <a:pPr>
              <a:lnSpc>
                <a:spcPct val="90000"/>
              </a:lnSpc>
              <a:buFont typeface="Wingdings" panose="05000000000000000000" pitchFamily="2" charset="2"/>
              <a:buNone/>
            </a:pPr>
            <a:endParaRPr lang="en-US" altLang="en-US" sz="2800" dirty="0"/>
          </a:p>
          <a:p>
            <a:pPr>
              <a:lnSpc>
                <a:spcPct val="90000"/>
              </a:lnSpc>
            </a:pPr>
            <a:r>
              <a:rPr lang="en-US" altLang="en-US" sz="2800" dirty="0"/>
              <a:t>The process of writing the paper should be analogous to the research process—it requires </a:t>
            </a:r>
            <a:r>
              <a:rPr lang="en-US" altLang="en-US" sz="2800" dirty="0">
                <a:solidFill>
                  <a:schemeClr val="hlink"/>
                </a:solidFill>
              </a:rPr>
              <a:t>attention to detail, time, and revision</a:t>
            </a: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4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4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46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build="p"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8398</TotalTime>
  <Words>3764</Words>
  <Application>Microsoft Office PowerPoint</Application>
  <PresentationFormat>On-screen Show (4:3)</PresentationFormat>
  <Paragraphs>471</Paragraphs>
  <Slides>48</Slides>
  <Notes>5</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64" baseType="lpstr">
      <vt:lpstr>Arial</vt:lpstr>
      <vt:lpstr>Arial Narrow</vt:lpstr>
      <vt:lpstr>Arial-BoldMT</vt:lpstr>
      <vt:lpstr>ArialMT</vt:lpstr>
      <vt:lpstr>Garamond</vt:lpstr>
      <vt:lpstr>Helvetica</vt:lpstr>
      <vt:lpstr>Symbol</vt:lpstr>
      <vt:lpstr>Tahoma</vt:lpstr>
      <vt:lpstr>Times</vt:lpstr>
      <vt:lpstr>Times New Roman</vt:lpstr>
      <vt:lpstr>Times-Bold</vt:lpstr>
      <vt:lpstr>Trebuchet MS</vt:lpstr>
      <vt:lpstr>Wingdings</vt:lpstr>
      <vt:lpstr>Zapf Dingbats</vt:lpstr>
      <vt:lpstr>Organic</vt:lpstr>
      <vt:lpstr>Chart</vt:lpstr>
      <vt:lpstr>Writing The Medical Manuscript: A Systematic Approach</vt:lpstr>
      <vt:lpstr>Manuscript Writing</vt:lpstr>
      <vt:lpstr>Medical Communications Today</vt:lpstr>
      <vt:lpstr>The Avoidable Downfall</vt:lpstr>
      <vt:lpstr>Journal Editors Agree</vt:lpstr>
      <vt:lpstr>Writing is an Essential Skill</vt:lpstr>
      <vt:lpstr>Key Difficulties</vt:lpstr>
      <vt:lpstr>Top 10 Reasons Manuscripts Rejected</vt:lpstr>
      <vt:lpstr>The Paper</vt:lpstr>
      <vt:lpstr>Start with Outline</vt:lpstr>
      <vt:lpstr>Outline</vt:lpstr>
      <vt:lpstr>Journal Editor:  What’s A Good Manuscript?</vt:lpstr>
      <vt:lpstr>The Title</vt:lpstr>
      <vt:lpstr>PowerPoint Presentation</vt:lpstr>
      <vt:lpstr>Unnecessary Title Phrases</vt:lpstr>
      <vt:lpstr>Title—Specific &amp; Descriptive</vt:lpstr>
      <vt:lpstr>Title—Specific &amp; Descriptive</vt:lpstr>
      <vt:lpstr>Title—Specific &amp; Descriptive</vt:lpstr>
      <vt:lpstr>Don’t Stack Adjectives</vt:lpstr>
      <vt:lpstr>Good Titles—Sentences</vt:lpstr>
      <vt:lpstr>Not Sentences But Good Titles</vt:lpstr>
      <vt:lpstr>The Abstract</vt:lpstr>
      <vt:lpstr>The Abstract</vt:lpstr>
      <vt:lpstr>Abstract</vt:lpstr>
      <vt:lpstr>Structured Abstract</vt:lpstr>
      <vt:lpstr>Introduction</vt:lpstr>
      <vt:lpstr>Introduction</vt:lpstr>
      <vt:lpstr>Methods are Critical: Editors’ Responses</vt:lpstr>
      <vt:lpstr>Methods</vt:lpstr>
      <vt:lpstr>Methods</vt:lpstr>
      <vt:lpstr>Methods</vt:lpstr>
      <vt:lpstr>Method—Procedures</vt:lpstr>
      <vt:lpstr>Results—The Beginning</vt:lpstr>
      <vt:lpstr>Results—The Beginning</vt:lpstr>
      <vt:lpstr>Results</vt:lpstr>
      <vt:lpstr>Results—Major Mistakes</vt:lpstr>
      <vt:lpstr>Discussion Construction</vt:lpstr>
      <vt:lpstr>Discussion: Getting Carried Away</vt:lpstr>
      <vt:lpstr>Discussion—Common Mistakes</vt:lpstr>
      <vt:lpstr>Sections Unbalanced</vt:lpstr>
      <vt:lpstr> From The Journal   Editor’s Perspective  </vt:lpstr>
      <vt:lpstr>Prepare Your Manuscript Carefully</vt:lpstr>
      <vt:lpstr>Avoid Repetition</vt:lpstr>
      <vt:lpstr>Journal Review</vt:lpstr>
      <vt:lpstr>What Helps or Hinders the Paper?</vt:lpstr>
      <vt:lpstr>My Suggestions</vt:lpstr>
      <vt:lpstr>Writing Deficiencies</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FOR MEDICAL JOURNALS:   MANUSCRIPT PREPARATION  FROM INCEPTION TO PUBLICATION</dc:title>
  <dc:creator>alr</dc:creator>
  <cp:lastModifiedBy>G</cp:lastModifiedBy>
  <cp:revision>375</cp:revision>
  <cp:lastPrinted>2005-03-01T21:43:11Z</cp:lastPrinted>
  <dcterms:created xsi:type="dcterms:W3CDTF">2004-02-26T23:53:20Z</dcterms:created>
  <dcterms:modified xsi:type="dcterms:W3CDTF">2016-08-30T10:41:19Z</dcterms:modified>
</cp:coreProperties>
</file>